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9502824" cy="2378695"/>
          </a:xfrm>
        </p:spPr>
        <p:txBody>
          <a:bodyPr>
            <a:normAutofit fontScale="90000"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ГОРОДСКОЙ ФЕСТИВАЛЬ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"ЧУДЕСА АНИМАЦИИ" ДЛЯ ВОСПИТАННИКОВ 5-7 ЛЕТ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МУНИЦИПАЛЬНЫХ ДОШКОЛЬНЫХ ОБРАЗОВАТЕЛЬНЫХ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i="1" dirty="0">
                <a:solidFill>
                  <a:schemeClr val="bg1"/>
                </a:solidFill>
              </a:rPr>
              <a:t>ОРГАНИЗАЦИЙ ГОРОДА ЕКАТЕРИНБУРГА</a:t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200" dirty="0" smtClean="0"/>
              <a:t>Филиал МБДОУ детского сада «Детство»</a:t>
            </a:r>
            <a:br>
              <a:rPr lang="ru-RU" sz="2200" dirty="0" smtClean="0"/>
            </a:br>
            <a:r>
              <a:rPr lang="ru-RU" sz="2200" dirty="0" smtClean="0"/>
              <a:t>детский сад №3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Направление «Чудеса природы".</a:t>
            </a:r>
            <a:br>
              <a:rPr lang="ru-RU" sz="2200" dirty="0"/>
            </a:br>
            <a:r>
              <a:rPr lang="ru-RU" sz="2200" dirty="0"/>
              <a:t>Группа общеразвивающей направленности 5-6 лет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08920"/>
            <a:ext cx="7632848" cy="2040632"/>
          </a:xfrm>
          <a:noFill/>
        </p:spPr>
        <p:txBody>
          <a:bodyPr>
            <a:prstTxWarp prst="textChevron">
              <a:avLst/>
            </a:prstTxWarp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«Вода- чудо света»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5229200"/>
            <a:ext cx="3779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Воспитатель:</a:t>
            </a:r>
            <a:endParaRPr lang="ru-RU" sz="2000" dirty="0"/>
          </a:p>
          <a:p>
            <a:r>
              <a:rPr lang="ru-RU" sz="2000" dirty="0" smtClean="0"/>
              <a:t>Пушкарева </a:t>
            </a:r>
            <a:r>
              <a:rPr lang="ru-RU" sz="2000" dirty="0"/>
              <a:t>Д</a:t>
            </a:r>
            <a:r>
              <a:rPr lang="ru-RU" sz="2000" dirty="0" smtClean="0"/>
              <a:t>арья Алексеевна</a:t>
            </a:r>
          </a:p>
          <a:p>
            <a:r>
              <a:rPr lang="ru-RU" sz="2000" dirty="0" smtClean="0"/>
              <a:t>Участники: </a:t>
            </a:r>
            <a:r>
              <a:rPr lang="ru-RU" sz="2000" dirty="0"/>
              <a:t>команда </a:t>
            </a:r>
            <a:r>
              <a:rPr lang="ru-RU" sz="2000" dirty="0" smtClean="0"/>
              <a:t>«Капельки».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491880" y="64533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Екатеринбург 2024г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31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 проекта: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628800"/>
            <a:ext cx="7416824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- Развитие 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творческого потенциала,  активизация  поискового  поведения  ребенка, преодоление стереотипов, а также получение положительных эмоций.</a:t>
            </a:r>
            <a:endParaRPr lang="ru-RU" sz="2400" b="1" dirty="0">
              <a:ea typeface="Calibri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45024"/>
            <a:ext cx="4283968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696951"/>
            <a:ext cx="4250432" cy="3187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12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484784"/>
            <a:ext cx="662473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</a:t>
            </a:r>
          </a:p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</a:t>
            </a:r>
          </a:p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602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2;p20"/>
          <p:cNvSpPr txBox="1">
            <a:spLocks noGrp="1"/>
          </p:cNvSpPr>
          <p:nvPr>
            <p:ph idx="1"/>
          </p:nvPr>
        </p:nvSpPr>
        <p:spPr>
          <a:xfrm>
            <a:off x="1475656" y="764704"/>
            <a:ext cx="7283152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Цель: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Создать 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фильм  в </a:t>
            </a:r>
            <a:r>
              <a:rPr lang="ru-RU" sz="2000" dirty="0">
                <a:solidFill>
                  <a:schemeClr val="bg1"/>
                </a:solidFill>
                <a:ea typeface="Times New Roman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домашних» условиях. Актуальность данного процесса заключается в том, что посредством создания мультфильма своими силами, дети развивают свои творческие способности, воображение, самостоятельность в решении  проблемной ситуации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Google Shape;163;p20"/>
          <p:cNvSpPr txBox="1"/>
          <p:nvPr/>
        </p:nvSpPr>
        <p:spPr>
          <a:xfrm>
            <a:off x="1640159" y="2852936"/>
            <a:ext cx="6912768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Задачи: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Овладеть способами создания мультфильма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-Обрести навыки работы с фотоаппаратом, телефоном, компьютером, звукозаписывающей аппаратурой.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- Освоить программы создания видеороликов </a:t>
            </a:r>
            <a:r>
              <a:rPr lang="ru-RU" sz="2000" kern="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2000" kern="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Stop Motion Studio</a:t>
            </a:r>
            <a:r>
              <a:rPr lang="ru-RU" sz="2000" kern="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», «</a:t>
            </a:r>
            <a:r>
              <a:rPr lang="en-US" sz="2000" kern="0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CapCut</a:t>
            </a:r>
            <a:r>
              <a:rPr lang="ru-RU" sz="2000" kern="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- Развивать творческое мышление и речь.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sym typeface="Arial"/>
            </a:endParaRPr>
          </a:p>
          <a:p>
            <a:pPr marL="2857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aramond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3705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8208912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Пошаговая последовательность создания мультфильма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467544" y="1968211"/>
            <a:ext cx="8676456" cy="3477014"/>
            <a:chOff x="845975" y="2427994"/>
            <a:chExt cx="10500050" cy="3860417"/>
          </a:xfrm>
        </p:grpSpPr>
        <p:sp>
          <p:nvSpPr>
            <p:cNvPr id="5" name="Google Shape;178;p22"/>
            <p:cNvSpPr/>
            <p:nvPr/>
          </p:nvSpPr>
          <p:spPr>
            <a:xfrm>
              <a:off x="845975" y="2483978"/>
              <a:ext cx="2527131" cy="241880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5875" cap="flat" cmpd="sng">
              <a:solidFill>
                <a:srgbClr val="5F6F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6" name="Google Shape;179;p22"/>
            <p:cNvSpPr/>
            <p:nvPr/>
          </p:nvSpPr>
          <p:spPr>
            <a:xfrm>
              <a:off x="2862936" y="4031600"/>
              <a:ext cx="2514445" cy="2256811"/>
            </a:xfrm>
            <a:prstGeom prst="ellipse">
              <a:avLst/>
            </a:prstGeom>
            <a:solidFill>
              <a:srgbClr val="00B0F0"/>
            </a:solidFill>
            <a:ln w="15875" cap="flat" cmpd="sng">
              <a:solidFill>
                <a:srgbClr val="5F6F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7" name="Google Shape;180;p22"/>
            <p:cNvSpPr/>
            <p:nvPr/>
          </p:nvSpPr>
          <p:spPr>
            <a:xfrm>
              <a:off x="5108515" y="2427994"/>
              <a:ext cx="2795997" cy="2577679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5875" cap="flat" cmpd="sng">
              <a:solidFill>
                <a:srgbClr val="5F6F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8" name="Google Shape;181;p22"/>
            <p:cNvSpPr/>
            <p:nvPr/>
          </p:nvSpPr>
          <p:spPr>
            <a:xfrm>
              <a:off x="7397626" y="4031601"/>
              <a:ext cx="2424020" cy="2096913"/>
            </a:xfrm>
            <a:prstGeom prst="ellipse">
              <a:avLst/>
            </a:prstGeom>
            <a:solidFill>
              <a:srgbClr val="00B0F0"/>
            </a:solidFill>
            <a:ln w="15875" cap="flat" cmpd="sng">
              <a:solidFill>
                <a:srgbClr val="5F6F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9" name="Google Shape;182;p22"/>
            <p:cNvSpPr/>
            <p:nvPr/>
          </p:nvSpPr>
          <p:spPr>
            <a:xfrm>
              <a:off x="9037365" y="2446172"/>
              <a:ext cx="2308660" cy="209783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5875" cap="flat" cmpd="sng">
              <a:solidFill>
                <a:srgbClr val="5F6F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0" name="Google Shape;183;p22"/>
            <p:cNvSpPr txBox="1"/>
            <p:nvPr/>
          </p:nvSpPr>
          <p:spPr>
            <a:xfrm>
              <a:off x="1231642" y="2855167"/>
              <a:ext cx="1530220" cy="10250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/>
                  <a:ea typeface="Garamond"/>
                  <a:cs typeface="Garamond"/>
                  <a:sym typeface="Garamond"/>
                </a:rPr>
                <a:t>1.Создать сценарий фильма</a:t>
              </a: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Google Shape;184;p22"/>
            <p:cNvSpPr txBox="1"/>
            <p:nvPr/>
          </p:nvSpPr>
          <p:spPr>
            <a:xfrm flipH="1">
              <a:off x="3060440" y="4544008"/>
              <a:ext cx="2006081" cy="1332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/>
                  <a:ea typeface="Garamond"/>
                  <a:cs typeface="Garamond"/>
                  <a:sym typeface="Garamond"/>
                </a:rPr>
                <a:t>2. Продумать образы и декорации сцен</a:t>
              </a: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Google Shape;185;p22"/>
            <p:cNvSpPr txBox="1"/>
            <p:nvPr/>
          </p:nvSpPr>
          <p:spPr>
            <a:xfrm>
              <a:off x="5587498" y="2631232"/>
              <a:ext cx="1922089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/>
                  <a:ea typeface="Garamond"/>
                  <a:cs typeface="Garamond"/>
                  <a:sym typeface="Garamond"/>
                </a:rPr>
                <a:t>3. Сделать фотографии двигающихся персонажей в соответствии со сценарием</a:t>
              </a: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Google Shape;186;p22"/>
            <p:cNvSpPr txBox="1"/>
            <p:nvPr/>
          </p:nvSpPr>
          <p:spPr>
            <a:xfrm flipH="1">
              <a:off x="7697753" y="4544008"/>
              <a:ext cx="1949608" cy="717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/>
                  <a:ea typeface="Garamond"/>
                  <a:cs typeface="Garamond"/>
                  <a:sym typeface="Garamond"/>
                </a:rPr>
                <a:t>4.Озвучивание фильма</a:t>
              </a: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Google Shape;187;p22"/>
            <p:cNvSpPr txBox="1"/>
            <p:nvPr/>
          </p:nvSpPr>
          <p:spPr>
            <a:xfrm>
              <a:off x="9272629" y="2855167"/>
              <a:ext cx="1838131" cy="10250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/>
                  <a:ea typeface="Garamond"/>
                  <a:cs typeface="Garamond"/>
                  <a:sym typeface="Garamond"/>
                </a:rPr>
                <a:t>5.Смонтировать </a:t>
              </a:r>
              <a:r>
                <a: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/>
                  <a:ea typeface="Garamond"/>
                  <a:cs typeface="Garamond"/>
                  <a:sym typeface="Garamond"/>
                </a:rPr>
                <a:t>фильм в программе</a:t>
              </a: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0906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7" r="21701"/>
          <a:stretch/>
        </p:blipFill>
        <p:spPr>
          <a:xfrm>
            <a:off x="179512" y="1152129"/>
            <a:ext cx="1632857" cy="3428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персонажей: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8" t="13197" b="21360"/>
          <a:stretch/>
        </p:blipFill>
        <p:spPr>
          <a:xfrm>
            <a:off x="346825" y="4365104"/>
            <a:ext cx="4561917" cy="2379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583563" y="132042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Clr>
                <a:srgbClr val="83992A"/>
              </a:buClr>
              <a:buSzPct val="115000"/>
              <a:buFont typeface="Arial"/>
              <a:buChar char="•"/>
            </a:pPr>
            <a:r>
              <a:rPr lang="ru-RU" sz="2000" b="1" kern="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Персонажей создавали </a:t>
            </a:r>
            <a:r>
              <a:rPr lang="ru-RU" sz="2000" b="1" kern="0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помощью техники </a:t>
            </a:r>
            <a:r>
              <a:rPr lang="ru-RU" sz="2000" b="1" kern="0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пластилинографии</a:t>
            </a:r>
            <a:r>
              <a:rPr lang="ru-RU" sz="2000" b="1" kern="0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Пластилин </a:t>
            </a:r>
            <a:r>
              <a:rPr lang="ru-RU" sz="2000" b="1" kern="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очень удобен в использовании, имеет яркие цвета, что необходимо, для создания красочных персонажей мультфильма. </a:t>
            </a:r>
            <a:endParaRPr lang="ru-RU" sz="2400" b="1" kern="0" dirty="0">
              <a:solidFill>
                <a:srgbClr val="262626"/>
              </a:solidFill>
              <a:latin typeface="Garamond"/>
              <a:sym typeface="Garamond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960" y="3455978"/>
            <a:ext cx="4140679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512168"/>
            <a:ext cx="2031690" cy="270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8515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642492"/>
            <a:ext cx="2843808" cy="2132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3163"/>
          <a:stretch/>
        </p:blipFill>
        <p:spPr>
          <a:xfrm>
            <a:off x="55582" y="1126367"/>
            <a:ext cx="2945662" cy="2875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декораций:</a:t>
            </a:r>
            <a:endParaRPr lang="ru-RU" dirty="0"/>
          </a:p>
        </p:txBody>
      </p:sp>
      <p:sp>
        <p:nvSpPr>
          <p:cNvPr id="5" name="Google Shape;208;p25"/>
          <p:cNvSpPr txBox="1">
            <a:spLocks/>
          </p:cNvSpPr>
          <p:nvPr/>
        </p:nvSpPr>
        <p:spPr>
          <a:xfrm>
            <a:off x="3059832" y="1196752"/>
            <a:ext cx="3629608" cy="151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004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6004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6004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6004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6004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6004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6004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60045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207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Декорации были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нарисованы гуашью. </a:t>
            </a:r>
            <a:r>
              <a:rPr lang="ru-RU" sz="2000" b="1" kern="0" dirty="0" smtClean="0">
                <a:latin typeface="Times New Roman"/>
                <a:ea typeface="Times New Roman"/>
                <a:cs typeface="Times New Roman"/>
                <a:sym typeface="Times New Roman"/>
              </a:rPr>
              <a:t>Для нашего мультфильма понадобилось 7 фонов.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sym typeface="Garamond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r="23776"/>
          <a:stretch/>
        </p:blipFill>
        <p:spPr>
          <a:xfrm>
            <a:off x="2339752" y="3501008"/>
            <a:ext cx="2957994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160" y="3903948"/>
            <a:ext cx="3938736" cy="29540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0" r="16224" b="8758"/>
          <a:stretch/>
        </p:blipFill>
        <p:spPr>
          <a:xfrm>
            <a:off x="55582" y="4501662"/>
            <a:ext cx="2356178" cy="2327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718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800044"/>
            <a:ext cx="4077275" cy="3057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Покадровая съемка: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3" y="1268760"/>
            <a:ext cx="5085387" cy="1612776"/>
          </a:xfrm>
        </p:spPr>
        <p:txBody>
          <a:bodyPr>
            <a:normAutofit fontScale="25000" lnSpcReduction="20000"/>
          </a:bodyPr>
          <a:lstStyle/>
          <a:p>
            <a:pPr marL="285750" lvl="0" indent="-285750">
              <a:spcBef>
                <a:spcPts val="0"/>
              </a:spcBef>
              <a:buClr>
                <a:srgbClr val="83992A"/>
              </a:buClr>
              <a:buSzPts val="2185"/>
              <a:buFont typeface="Arial"/>
              <a:buChar char="•"/>
            </a:pPr>
            <a:r>
              <a:rPr lang="ru-RU" sz="8000" b="1" kern="0" dirty="0">
                <a:solidFill>
                  <a:srgbClr val="262626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Процесс съёмки, детям понравился больше всего, так как они самостоятельно были и операторами и передвигали своих героев в соответствии с текстом. Предварительно,  были выполнены зарисовки сцен, с ограничением времени каждой, чтобы приблизительно знать количество кадров на сцену.</a:t>
            </a:r>
            <a:endParaRPr lang="ru-RU" sz="8000" b="1" kern="0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  <a:sym typeface="Garamond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3601616" cy="2701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940206"/>
            <a:ext cx="3890392" cy="2917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8169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Озвучивание: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/>
          <a:lstStyle/>
          <a:p>
            <a:pPr marL="0" lvl="0" indent="0">
              <a:lnSpc>
                <a:spcPct val="95000"/>
              </a:lnSpc>
              <a:spcBef>
                <a:spcPts val="0"/>
              </a:spcBef>
              <a:buClr>
                <a:srgbClr val="000000"/>
              </a:buClr>
              <a:buSzPts val="1100"/>
              <a:buNone/>
            </a:pPr>
            <a:r>
              <a:rPr lang="ru-RU" sz="2000" b="1" kern="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озвучивания своего мультфильма, можно использовать любую звукозаписывающую аппаратуру: диктофон, </a:t>
            </a:r>
            <a:r>
              <a:rPr lang="ru-RU" sz="2000" b="1" kern="0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телефон. Мы </a:t>
            </a:r>
            <a:r>
              <a:rPr lang="ru-RU" sz="2000" b="1" kern="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использовали </a:t>
            </a:r>
            <a:r>
              <a:rPr lang="ru-RU" sz="2000" b="1" kern="0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телефон. </a:t>
            </a:r>
            <a:r>
              <a:rPr lang="ru-RU" sz="2000" b="1" kern="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Самое главное, выдерживать необходимые паузы при переходе от сцены к </a:t>
            </a:r>
            <a:r>
              <a:rPr lang="ru-RU" sz="2000" b="1" kern="0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сцене, а сцены </a:t>
            </a:r>
            <a:r>
              <a:rPr lang="ru-RU" sz="2000" b="1" kern="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должны четко следовать друг за другом.</a:t>
            </a:r>
          </a:p>
          <a:p>
            <a:pPr marL="0" lvl="0" indent="0">
              <a:lnSpc>
                <a:spcPct val="80000"/>
              </a:lnSpc>
              <a:spcBef>
                <a:spcPts val="360"/>
              </a:spcBef>
              <a:spcAft>
                <a:spcPts val="600"/>
              </a:spcAft>
              <a:buClr>
                <a:srgbClr val="83992A"/>
              </a:buClr>
              <a:buSzPts val="2070"/>
              <a:buNone/>
            </a:pPr>
            <a:endParaRPr lang="ru-RU" sz="2400" kern="0" dirty="0">
              <a:solidFill>
                <a:srgbClr val="262626"/>
              </a:solidFill>
              <a:latin typeface="Garamond"/>
              <a:sym typeface="Garamond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447" y="980728"/>
            <a:ext cx="2455557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113584"/>
            <a:ext cx="2808312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97639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Монтирование: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3754760" cy="1972816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>
                <a:srgbClr val="83992A"/>
              </a:buClr>
              <a:buSzPts val="2300"/>
              <a:buNone/>
            </a:pPr>
            <a:r>
              <a:rPr lang="ru-RU" sz="2000" b="1" kern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Монтажом анимационного фильма занимается взрослый. Во время монтажа все кадры собирают вместе, добавляют звуковые эффекты - и фильм готов!</a:t>
            </a:r>
            <a:endParaRPr lang="ru-RU" sz="2000" b="1" kern="0" dirty="0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02"/>
          <a:stretch/>
        </p:blipFill>
        <p:spPr>
          <a:xfrm>
            <a:off x="4413177" y="1268760"/>
            <a:ext cx="4730823" cy="228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23"/>
          <a:stretch/>
        </p:blipFill>
        <p:spPr>
          <a:xfrm>
            <a:off x="4572000" y="3861048"/>
            <a:ext cx="4601006" cy="2205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3"/>
          <a:stretch/>
        </p:blipFill>
        <p:spPr>
          <a:xfrm>
            <a:off x="41926" y="3717032"/>
            <a:ext cx="4501271" cy="2181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04216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Просмотр готового мультфильма: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851920" cy="2888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72816"/>
            <a:ext cx="3851920" cy="2888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9"/>
          <a:stretch/>
        </p:blipFill>
        <p:spPr>
          <a:xfrm>
            <a:off x="2476669" y="4068146"/>
            <a:ext cx="4283968" cy="27898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0366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316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ГОРОДСКОЙ ФЕСТИВАЛЬ "ЧУДЕСА АНИМАЦИИ" ДЛЯ ВОСПИТАННИКОВ 5-7 ЛЕТ МУНИЦИПАЛЬНЫХ ДОШКОЛЬНЫХ ОБРАЗОВАТЕЛЬНЫХ ОРГАНИЗАЦИЙ ГОРОДА ЕКАТЕРИНБУРГА Филиал МБДОУ детского сада «Детство» детский сад №3 Направление «Чудеса природы". Группа общеразвивающей направленности 5-6 лет</vt:lpstr>
      <vt:lpstr>Презентация PowerPoint</vt:lpstr>
      <vt:lpstr>Пошаговая последовательность создания мультфильма</vt:lpstr>
      <vt:lpstr>Создание персонажей:</vt:lpstr>
      <vt:lpstr>Создание декораций:</vt:lpstr>
      <vt:lpstr>Покадровая съемка:</vt:lpstr>
      <vt:lpstr>Озвучивание:</vt:lpstr>
      <vt:lpstr>Монтирование:</vt:lpstr>
      <vt:lpstr>Просмотр готового мультфильма:</vt:lpstr>
      <vt:lpstr>Результат проекта: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ГОРОДСКОЙ ФЕСТИВАЛЬ "ЧУДЕСА АНИМАЦИИ" ДЛЯ ВОСПИТАННИКОВ 5-7 ЛЕТ МУНИЦИПАЛЬНЫХ ДОШКОЛЬНЫХ ОБРАЗОВАТЕЛЬНЫХ ОРГАНИЗАЦИЙ ГОРОДА ЕКАТЕРИНБУРГА Филиал МБДОУ детского сада «Детство» детский сад №3 Направление «Чудеса природы". Группа общеразвивающей направленности 5-6 лет</dc:title>
  <dc:creator>Admin</dc:creator>
  <cp:lastModifiedBy>Admin</cp:lastModifiedBy>
  <cp:revision>8</cp:revision>
  <dcterms:created xsi:type="dcterms:W3CDTF">2024-01-30T07:26:33Z</dcterms:created>
  <dcterms:modified xsi:type="dcterms:W3CDTF">2024-01-31T08:26:35Z</dcterms:modified>
</cp:coreProperties>
</file>