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77" r:id="rId4"/>
    <p:sldId id="259" r:id="rId5"/>
    <p:sldId id="275" r:id="rId6"/>
    <p:sldId id="261" r:id="rId7"/>
    <p:sldId id="262" r:id="rId8"/>
    <p:sldId id="260" r:id="rId9"/>
    <p:sldId id="263" r:id="rId10"/>
    <p:sldId id="267" r:id="rId11"/>
    <p:sldId id="276" r:id="rId12"/>
    <p:sldId id="265" r:id="rId13"/>
    <p:sldId id="268" r:id="rId14"/>
    <p:sldId id="272" r:id="rId15"/>
    <p:sldId id="273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B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8" autoAdjust="0"/>
  </p:normalViewPr>
  <p:slideViewPr>
    <p:cSldViewPr>
      <p:cViewPr>
        <p:scale>
          <a:sx n="76" d="100"/>
          <a:sy n="76" d="100"/>
        </p:scale>
        <p:origin x="-120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D290-D7A1-419B-B033-21642FC0B169}" type="datetimeFigureOut">
              <a:rPr lang="ru-RU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6711D-278B-499F-A62C-2C131B15D0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A498E-D93A-43C0-A7A3-3F98E0C34ED9}" type="datetimeFigureOut">
              <a:rPr lang="ru-RU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1D2BB-0058-43F8-9608-E925467A4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E668-574A-4D1A-8185-3A3480796178}" type="datetimeFigureOut">
              <a:rPr lang="ru-RU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7CA1C-2DE6-42B6-9A68-0989CD55D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89804-6209-4E3B-B6ED-285D9CDA1475}" type="datetimeFigureOut">
              <a:rPr lang="ru-RU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E8FE-AE33-481C-8004-A0894547A5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2EBC3-8200-4D89-8C7F-08DE7FD2EFF1}" type="datetimeFigureOut">
              <a:rPr lang="ru-RU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C13C5-B3DB-48CB-AA85-BE38B6AC1E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BBC73-4B34-4441-A977-1108C0D4ED68}" type="datetimeFigureOut">
              <a:rPr lang="ru-RU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4622F-3F70-47B8-AA81-FCB04FDFD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8BA5-7C93-4514-99E5-255A5AC020F2}" type="datetimeFigureOut">
              <a:rPr lang="ru-RU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B0AE0-1F51-4FBF-9FD9-053AD0C885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09A56-031F-4FD6-A5DF-AB8C73C16D3B}" type="datetimeFigureOut">
              <a:rPr lang="ru-RU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27E9F-5ADC-497E-BEC5-17D44FAF8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9AF53-8368-46E5-A32F-4BFDCB789069}" type="datetimeFigureOut">
              <a:rPr lang="ru-RU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79DAE-15D3-465A-BE27-280CC5BC7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36DBC-6975-45B3-8F1C-B24B88F6AD91}" type="datetimeFigureOut">
              <a:rPr lang="ru-RU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F3042-8CCB-4EF3-AED7-FB7E15B0BD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4425E-7A84-4656-88B1-5CCC4DFED295}" type="datetimeFigureOut">
              <a:rPr lang="ru-RU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FC5AA-0D1A-49B6-A216-9F432AF431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18D5C5-2C69-4C2A-AB34-5974B1CFD354}" type="datetimeFigureOut">
              <a:rPr lang="ru-RU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EE393A-932B-45E7-B84E-09CC421FB5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C:\Users\Сергей\Desktop\sm_f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89281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metodist\Desktop\fo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Объект 3"/>
          <p:cNvSpPr>
            <a:spLocks noGrp="1"/>
          </p:cNvSpPr>
          <p:nvPr>
            <p:ph idx="1"/>
          </p:nvPr>
        </p:nvSpPr>
        <p:spPr>
          <a:xfrm>
            <a:off x="177800" y="274638"/>
            <a:ext cx="8569325" cy="62642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z="2400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</a:rPr>
              <a:t>В детском саду реализуются платные образовательные услуги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Спортивная секция-бассейн «</a:t>
            </a:r>
            <a:r>
              <a:rPr lang="ru-RU" sz="2400" b="1" dirty="0" err="1" smtClean="0">
                <a:solidFill>
                  <a:srgbClr val="0070C0"/>
                </a:solidFill>
                <a:latin typeface="Arial Black" pitchFamily="34" charset="0"/>
              </a:rPr>
              <a:t>Дельфинчики</a:t>
            </a: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»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sz="2400" dirty="0" smtClean="0"/>
          </a:p>
          <a:p>
            <a:pPr marL="0" indent="0" algn="ctr" eaLnBrk="1" hangingPunct="1">
              <a:buFont typeface="Arial" charset="0"/>
              <a:buNone/>
            </a:pPr>
            <a:endParaRPr lang="ru-RU" sz="2400" dirty="0" smtClean="0"/>
          </a:p>
          <a:p>
            <a:pPr marL="0" indent="0" algn="ctr" eaLnBrk="1" hangingPunct="1">
              <a:buFont typeface="Arial" charset="0"/>
              <a:buNone/>
            </a:pPr>
            <a:endParaRPr lang="ru-RU" sz="2400" dirty="0" smtClean="0"/>
          </a:p>
          <a:p>
            <a:pPr marL="0" indent="0" algn="ctr" eaLnBrk="1" hangingPunct="1">
              <a:buFont typeface="Arial" charset="0"/>
              <a:buNone/>
            </a:pPr>
            <a:endParaRPr lang="ru-RU" sz="2400" dirty="0" smtClean="0"/>
          </a:p>
          <a:p>
            <a:pPr marL="0" indent="0" algn="ctr" eaLnBrk="1" hangingPunct="1">
              <a:buFont typeface="Arial" charset="0"/>
              <a:buNone/>
            </a:pPr>
            <a:endParaRPr lang="ru-RU" sz="2400" b="1" dirty="0" smtClean="0">
              <a:latin typeface="Arial Black" pitchFamily="34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«Юный интеллектуал» ЛЕГО-конструирование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sz="2400" b="1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                                          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                                                            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                                       </a:t>
            </a:r>
            <a:endParaRPr lang="ru-RU" sz="2400" dirty="0" smtClean="0"/>
          </a:p>
          <a:p>
            <a:pPr marL="0" indent="0" algn="ctr" eaLnBrk="1" hangingPunct="1">
              <a:buFont typeface="Arial" charset="0"/>
              <a:buNone/>
            </a:pPr>
            <a:endParaRPr lang="ru-RU" sz="2400" dirty="0" smtClean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138" y="4611688"/>
            <a:ext cx="2736850" cy="2052637"/>
          </a:xfrm>
          <a:prstGeom prst="rect">
            <a:avLst/>
          </a:prstGeom>
          <a:noFill/>
          <a:ln w="158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/>
          <a:srcRect l="14284" t="4051" r="18037" b="11311"/>
          <a:stretch>
            <a:fillRect/>
          </a:stretch>
        </p:blipFill>
        <p:spPr bwMode="auto">
          <a:xfrm>
            <a:off x="5976938" y="4611688"/>
            <a:ext cx="2232025" cy="2093912"/>
          </a:xfrm>
          <a:prstGeom prst="rect">
            <a:avLst/>
          </a:prstGeom>
          <a:noFill/>
          <a:ln w="158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1511" name="Picture 8" descr="https://im0-tub-ru.yandex.net/i?id=7536d369571b7c72fccd503619733e9f-l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3700" y="4886264"/>
            <a:ext cx="2019300" cy="1323975"/>
          </a:xfrm>
          <a:prstGeom prst="rect">
            <a:avLst/>
          </a:prstGeom>
          <a:noFill/>
          <a:ln w="158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6" name="Picture 2" descr="http://serpcomobr.ru/upload/iblock/c88/c8878feacd55ab089f158347a487a28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5"/>
          <a:stretch/>
        </p:blipFill>
        <p:spPr bwMode="auto">
          <a:xfrm>
            <a:off x="1033286" y="2039815"/>
            <a:ext cx="2944501" cy="190524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impex.ru/wp-content/uploads/2016/08/upload-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97" y="2039815"/>
            <a:ext cx="3387105" cy="190524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metodist\Desktop\fo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Объект 3"/>
          <p:cNvSpPr>
            <a:spLocks noGrp="1"/>
          </p:cNvSpPr>
          <p:nvPr>
            <p:ph idx="1"/>
          </p:nvPr>
        </p:nvSpPr>
        <p:spPr>
          <a:xfrm>
            <a:off x="177800" y="274638"/>
            <a:ext cx="8569325" cy="62642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z="2400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</a:rPr>
              <a:t>В детском саду реализуются платные образовательные услуги</a:t>
            </a:r>
          </a:p>
          <a:p>
            <a:pPr marL="0" lvl="0" indent="0" algn="ctr" eaLnBrk="1" fontAlgn="auto" hangingPunct="1"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ИЗОстудия</a:t>
            </a:r>
            <a:endParaRPr lang="ru-RU" sz="24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ru-RU" sz="2400" dirty="0" smtClean="0"/>
          </a:p>
          <a:p>
            <a:pPr marL="0" indent="0" algn="ctr" eaLnBrk="1" hangingPunct="1">
              <a:buFont typeface="Arial" charset="0"/>
              <a:buNone/>
            </a:pPr>
            <a:endParaRPr lang="ru-RU" sz="2400" dirty="0" smtClean="0"/>
          </a:p>
          <a:p>
            <a:pPr marL="0" indent="0" algn="ctr" eaLnBrk="1" hangingPunct="1">
              <a:buFont typeface="Arial" charset="0"/>
              <a:buNone/>
            </a:pPr>
            <a:endParaRPr lang="ru-RU" sz="2400" dirty="0" smtClean="0"/>
          </a:p>
          <a:p>
            <a:pPr marL="0" indent="0" algn="ctr" eaLnBrk="1" hangingPunct="1">
              <a:buFont typeface="Arial" charset="0"/>
              <a:buNone/>
            </a:pPr>
            <a:endParaRPr lang="ru-RU" sz="2400" dirty="0" smtClean="0"/>
          </a:p>
          <a:p>
            <a:pPr marL="0" indent="0" algn="ctr" eaLnBrk="1" hangingPunct="1">
              <a:buFont typeface="Arial" charset="0"/>
              <a:buNone/>
            </a:pPr>
            <a:endParaRPr lang="ru-RU" sz="2400" b="1" dirty="0" smtClean="0">
              <a:latin typeface="Arial Black" pitchFamily="34" charset="0"/>
            </a:endParaRPr>
          </a:p>
          <a:p>
            <a:pPr marL="0" indent="0" algn="ctr" eaLnBrk="1" hangingPunct="1">
              <a:buNone/>
            </a:pPr>
            <a:r>
              <a:rPr lang="ru-RU" sz="2400" b="1" dirty="0">
                <a:solidFill>
                  <a:srgbClr val="0070C0"/>
                </a:solidFill>
                <a:latin typeface="Arial Black" pitchFamily="34" charset="0"/>
              </a:rPr>
              <a:t>Студия – театр – Актёр</a:t>
            </a:r>
            <a:br>
              <a:rPr lang="ru-RU" sz="2400" b="1" dirty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2400" b="1" dirty="0">
                <a:solidFill>
                  <a:srgbClr val="0070C0"/>
                </a:solidFill>
                <a:latin typeface="Arial Black" pitchFamily="34" charset="0"/>
              </a:rPr>
              <a:t>(</a:t>
            </a:r>
            <a:r>
              <a:rPr lang="ru-RU" sz="2400" b="1" dirty="0" err="1">
                <a:solidFill>
                  <a:srgbClr val="0070C0"/>
                </a:solidFill>
                <a:latin typeface="Arial Black" pitchFamily="34" charset="0"/>
              </a:rPr>
              <a:t>логоритмика</a:t>
            </a:r>
            <a:r>
              <a:rPr lang="ru-RU" sz="2400" b="1" dirty="0">
                <a:solidFill>
                  <a:srgbClr val="0070C0"/>
                </a:solidFill>
                <a:latin typeface="Arial Black" pitchFamily="34" charset="0"/>
              </a:rPr>
              <a:t>)</a:t>
            </a:r>
            <a:br>
              <a:rPr lang="ru-RU" sz="2400" b="1" dirty="0">
                <a:solidFill>
                  <a:srgbClr val="0070C0"/>
                </a:solidFill>
                <a:latin typeface="Arial Black" pitchFamily="34" charset="0"/>
              </a:rPr>
            </a:br>
            <a:endParaRPr lang="ru-RU" sz="2400" b="1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                                          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                                                            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                                       </a:t>
            </a:r>
            <a:endParaRPr lang="ru-RU" sz="2400" dirty="0" smtClean="0"/>
          </a:p>
          <a:p>
            <a:pPr marL="0" indent="0" algn="ctr" eaLnBrk="1" hangingPunct="1">
              <a:buFont typeface="Arial" charset="0"/>
              <a:buNone/>
            </a:pPr>
            <a:endParaRPr lang="ru-RU" sz="2400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54" y="2039815"/>
            <a:ext cx="2516100" cy="207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2039816"/>
            <a:ext cx="3384376" cy="207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1" y="4690398"/>
            <a:ext cx="2222337" cy="151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338" y="4690398"/>
            <a:ext cx="2335054" cy="157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58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metodist\Desktop\fo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FF0000"/>
                </a:solidFill>
                <a:latin typeface="Arial Black" pitchFamily="34" charset="0"/>
              </a:rPr>
              <a:t>НАШ ДЕТСКИЙ САД</a:t>
            </a:r>
          </a:p>
        </p:txBody>
      </p:sp>
      <p:pic>
        <p:nvPicPr>
          <p:cNvPr id="23559" name="Рисунок 12" descr="http://www.maam.ru/upload/blogs/detsad-19928-1484586847.jpg"/>
          <p:cNvPicPr>
            <a:picLocks noChangeAspect="1" noChangeArrowheads="1"/>
          </p:cNvPicPr>
          <p:nvPr/>
        </p:nvPicPr>
        <p:blipFill>
          <a:blip r:embed="rId3"/>
          <a:srcRect r="18918" b="5222"/>
          <a:stretch>
            <a:fillRect/>
          </a:stretch>
        </p:blipFill>
        <p:spPr bwMode="auto">
          <a:xfrm>
            <a:off x="899591" y="3930650"/>
            <a:ext cx="2016225" cy="223837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70176"/>
            <a:ext cx="3378200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70177"/>
            <a:ext cx="3021058" cy="221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30650"/>
            <a:ext cx="2088232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30650"/>
            <a:ext cx="2448272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metodist\Desktop\fo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92150"/>
            <a:ext cx="3457575" cy="2592388"/>
          </a:xfrm>
          <a:prstGeom prst="rect">
            <a:avLst/>
          </a:prstGeom>
          <a:noFill/>
          <a:ln w="158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27088" y="1052513"/>
            <a:ext cx="7772400" cy="15001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458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851275" y="692150"/>
            <a:ext cx="2343150" cy="3121025"/>
          </a:xfrm>
          <a:ln w="15875">
            <a:solidFill>
              <a:srgbClr val="0070C0"/>
            </a:solidFill>
          </a:ln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4076700"/>
            <a:ext cx="2828925" cy="2120900"/>
          </a:xfrm>
          <a:prstGeom prst="rect">
            <a:avLst/>
          </a:prstGeom>
          <a:noFill/>
          <a:ln w="1587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76700"/>
            <a:ext cx="2529688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60725"/>
            <a:ext cx="240823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763" y="692150"/>
            <a:ext cx="227965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80463"/>
            <a:ext cx="3096344" cy="209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4" y="3140968"/>
            <a:ext cx="2114277" cy="305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2286000" y="1052737"/>
            <a:ext cx="4590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Физкультурно-музыкальный </a:t>
            </a:r>
          </a:p>
          <a:p>
            <a:pPr lvl="0" algn="ctr"/>
            <a:r>
              <a:rPr lang="ru-RU" b="1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зал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93" y="3140968"/>
            <a:ext cx="203223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09" y="3861048"/>
            <a:ext cx="2408237" cy="226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metodist\Desktop\fo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8" descr="IMG-20180222-WA00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76250"/>
            <a:ext cx="3692525" cy="2770188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03" name="Picture 9" descr="IMG-20171114-WA0013"/>
          <p:cNvPicPr>
            <a:picLocks noChangeAspect="1" noChangeArrowheads="1"/>
          </p:cNvPicPr>
          <p:nvPr/>
        </p:nvPicPr>
        <p:blipFill>
          <a:blip r:embed="rId4"/>
          <a:srcRect l="12993" r="32185"/>
          <a:stretch>
            <a:fillRect/>
          </a:stretch>
        </p:blipFill>
        <p:spPr bwMode="auto">
          <a:xfrm>
            <a:off x="6300788" y="3573463"/>
            <a:ext cx="2595562" cy="26638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04" name="Picture 10" descr="IMG_20180210_1227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5875" y="3500438"/>
            <a:ext cx="3598863" cy="2698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05" name="Picture 11" descr="IMG_20171213_1752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549275"/>
            <a:ext cx="1981200" cy="26431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06" name="Picture 12" descr="IMG-20180216-WA007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3573463"/>
            <a:ext cx="2052638" cy="27352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07" name="Picture 14" descr="detsad-19928-1473353018"/>
          <p:cNvPicPr>
            <a:picLocks noChangeAspect="1" noChangeArrowheads="1"/>
          </p:cNvPicPr>
          <p:nvPr/>
        </p:nvPicPr>
        <p:blipFill>
          <a:blip r:embed="rId8"/>
          <a:srcRect l="9518" r="16238"/>
          <a:stretch>
            <a:fillRect/>
          </a:stretch>
        </p:blipFill>
        <p:spPr bwMode="auto">
          <a:xfrm>
            <a:off x="6156325" y="476250"/>
            <a:ext cx="2776538" cy="2803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metodist\Desktop\fo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ru-RU" sz="5400" b="1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ru-RU" sz="5400" b="1" dirty="0" smtClean="0">
                <a:solidFill>
                  <a:srgbClr val="23B2DF"/>
                </a:solidFill>
                <a:latin typeface="Arial Black" pitchFamily="34" charset="0"/>
              </a:rPr>
              <a:t>ЖДЁМ ВАС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5400" b="1" dirty="0" smtClean="0">
                <a:solidFill>
                  <a:srgbClr val="23B2DF"/>
                </a:solidFill>
                <a:latin typeface="Arial Black" pitchFamily="34" charset="0"/>
              </a:rPr>
              <a:t>В  НАШЕМ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5400" b="1" dirty="0" smtClean="0">
                <a:solidFill>
                  <a:srgbClr val="23B2DF"/>
                </a:solidFill>
                <a:latin typeface="Arial Black" pitchFamily="34" charset="0"/>
              </a:rPr>
              <a:t>ДЕТСКОМ САДУ!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metodist\Desktop\fo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088" y="765175"/>
            <a:ext cx="7058025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200" b="1" dirty="0" smtClean="0">
                <a:solidFill>
                  <a:srgbClr val="0070C0"/>
                </a:solidFill>
              </a:rPr>
              <a:t>Филиал МБДОУ – </a:t>
            </a:r>
            <a:r>
              <a:rPr lang="ru-RU" sz="3200" b="1" dirty="0" smtClean="0">
                <a:solidFill>
                  <a:srgbClr val="0070C0"/>
                </a:solidFill>
                <a:latin typeface="Arial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latin typeface="Arial" charset="0"/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Детский сад «Детство»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детский сад №</a:t>
            </a:r>
            <a:r>
              <a:rPr lang="ru-RU" sz="3200" b="1" dirty="0">
                <a:solidFill>
                  <a:srgbClr val="0070C0"/>
                </a:solidFill>
              </a:rPr>
              <a:t>3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endParaRPr lang="ru-RU" sz="3200" b="1" dirty="0" smtClean="0">
              <a:solidFill>
                <a:srgbClr val="0070C0"/>
              </a:solidFill>
            </a:endParaRP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954088" y="2924175"/>
            <a:ext cx="3656012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Про наших деток, детский сад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Мы говорим с теплом: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За годом год для всех ребят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Открыт он, словно дом!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Для шалунов и непосед,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Хитрюг, озорников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Здесь завтрак, ужин и обед,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Забота и любовь!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4643438" y="2924175"/>
            <a:ext cx="352901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Здесь учим мы детей играть,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Лепить и мастерить,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И песни петь, и танцевать,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Воспитанными быть!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За ними нужен глаз да глаз,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И пошалить они не прочь…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Мы любим каждого из вас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ru-RU" sz="2000" i="1">
                <a:solidFill>
                  <a:srgbClr val="0070C0"/>
                </a:solidFill>
                <a:latin typeface="Calibri" pitchFamily="34" charset="0"/>
              </a:rPr>
              <a:t>Как сына или дочь!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metodist\Desktop\fo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088" y="765174"/>
            <a:ext cx="7058025" cy="230378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>
                <a:solidFill>
                  <a:srgbClr val="1F497D"/>
                </a:solidFill>
              </a:rPr>
              <a:t>Годовые задачи </a:t>
            </a:r>
            <a:r>
              <a:rPr lang="ru-RU" sz="3200" b="1" dirty="0">
                <a:solidFill>
                  <a:srgbClr val="1F497D"/>
                </a:solidFill>
              </a:rPr>
              <a:t>филиала МБДОУ – </a:t>
            </a:r>
            <a:r>
              <a:rPr lang="ru-RU" sz="3200" b="1" dirty="0">
                <a:solidFill>
                  <a:srgbClr val="1F497D"/>
                </a:solidFill>
                <a:latin typeface="Arial" charset="0"/>
              </a:rPr>
              <a:t/>
            </a:r>
            <a:br>
              <a:rPr lang="ru-RU" sz="3200" b="1" dirty="0">
                <a:solidFill>
                  <a:srgbClr val="1F497D"/>
                </a:solidFill>
                <a:latin typeface="Arial" charset="0"/>
              </a:rPr>
            </a:br>
            <a:r>
              <a:rPr lang="ru-RU" sz="3200" b="1" dirty="0">
                <a:solidFill>
                  <a:srgbClr val="1F497D"/>
                </a:solidFill>
              </a:rPr>
              <a:t>детского сада «Детство»</a:t>
            </a:r>
            <a:br>
              <a:rPr lang="ru-RU" sz="3200" b="1" dirty="0">
                <a:solidFill>
                  <a:srgbClr val="1F497D"/>
                </a:solidFill>
              </a:rPr>
            </a:br>
            <a:r>
              <a:rPr lang="ru-RU" sz="3200" b="1" dirty="0">
                <a:solidFill>
                  <a:srgbClr val="1F497D"/>
                </a:solidFill>
              </a:rPr>
              <a:t>детского сада №522</a:t>
            </a:r>
            <a:br>
              <a:rPr lang="ru-RU" sz="3200" b="1" dirty="0">
                <a:solidFill>
                  <a:srgbClr val="1F497D"/>
                </a:solidFill>
              </a:rPr>
            </a:br>
            <a:r>
              <a:rPr lang="ru-RU" sz="3200" b="1" dirty="0">
                <a:solidFill>
                  <a:srgbClr val="1F497D"/>
                </a:solidFill>
              </a:rPr>
              <a:t>на 2020-2021учебный год</a:t>
            </a:r>
            <a:br>
              <a:rPr lang="ru-RU" sz="3200" b="1" dirty="0">
                <a:solidFill>
                  <a:srgbClr val="1F497D"/>
                </a:solidFill>
              </a:rPr>
            </a:br>
            <a:r>
              <a:rPr lang="ru-RU" sz="3200" b="1" dirty="0">
                <a:solidFill>
                  <a:srgbClr val="1F497D"/>
                </a:solidFill>
              </a:rPr>
              <a:t/>
            </a:r>
            <a:br>
              <a:rPr lang="ru-RU" sz="3200" b="1" dirty="0">
                <a:solidFill>
                  <a:srgbClr val="1F497D"/>
                </a:solidFill>
              </a:rPr>
            </a:br>
            <a:endParaRPr lang="ru-RU" sz="3200" b="1" dirty="0" smtClean="0">
              <a:solidFill>
                <a:srgbClr val="0070C0"/>
              </a:solidFill>
            </a:endParaRP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954088" y="2924175"/>
            <a:ext cx="714630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1</a:t>
            </a:r>
            <a:r>
              <a:rPr lang="ru-RU" sz="2000" dirty="0">
                <a:solidFill>
                  <a:srgbClr val="0070C0"/>
                </a:solidFill>
                <a:latin typeface="Calibri" pitchFamily="34" charset="0"/>
              </a:rPr>
              <a:t>.	</a:t>
            </a:r>
            <a:r>
              <a:rPr lang="ru-RU" b="1" dirty="0">
                <a:solidFill>
                  <a:prstClr val="black"/>
                </a:solidFill>
                <a:latin typeface="Calibri" pitchFamily="34" charset="0"/>
              </a:rPr>
              <a:t>Повысить качество образования, путем создания и внедрения современной и безопасной цифровой образовательной среды.</a:t>
            </a:r>
          </a:p>
          <a:p>
            <a:pPr lvl="0"/>
            <a:endParaRPr lang="ru-RU" b="1" dirty="0">
              <a:solidFill>
                <a:prstClr val="black"/>
              </a:solidFill>
              <a:latin typeface="Calibri" pitchFamily="34" charset="0"/>
            </a:endParaRPr>
          </a:p>
          <a:p>
            <a:pPr lvl="0"/>
            <a:r>
              <a:rPr lang="ru-RU" b="1" dirty="0">
                <a:solidFill>
                  <a:prstClr val="black"/>
                </a:solidFill>
                <a:latin typeface="Calibri" pitchFamily="34" charset="0"/>
              </a:rPr>
              <a:t>2.	Инновационный подход к созданию РППС в интерьере детского сада, с учетом </a:t>
            </a:r>
            <a:r>
              <a:rPr lang="ru-RU" b="1" dirty="0" err="1">
                <a:solidFill>
                  <a:prstClr val="black"/>
                </a:solidFill>
                <a:latin typeface="Calibri" pitchFamily="34" charset="0"/>
              </a:rPr>
              <a:t>песонализации</a:t>
            </a:r>
            <a:r>
              <a:rPr lang="ru-RU" b="1" dirty="0">
                <a:solidFill>
                  <a:prstClr val="black"/>
                </a:solidFill>
                <a:latin typeface="Calibri" pitchFamily="34" charset="0"/>
              </a:rPr>
              <a:t> каждого ребенка.</a:t>
            </a:r>
          </a:p>
          <a:p>
            <a:pPr lvl="0"/>
            <a:endParaRPr lang="ru-RU" b="1" dirty="0">
              <a:solidFill>
                <a:prstClr val="black"/>
              </a:solidFill>
              <a:latin typeface="Calibri" pitchFamily="34" charset="0"/>
            </a:endParaRPr>
          </a:p>
          <a:p>
            <a:pPr lvl="0"/>
            <a:endParaRPr lang="ru-RU" b="1" dirty="0">
              <a:solidFill>
                <a:prstClr val="black"/>
              </a:solidFill>
              <a:latin typeface="Calibri" pitchFamily="34" charset="0"/>
            </a:endParaRPr>
          </a:p>
          <a:p>
            <a:pPr lvl="0"/>
            <a:r>
              <a:rPr lang="ru-RU" b="1" dirty="0">
                <a:solidFill>
                  <a:prstClr val="black"/>
                </a:solidFill>
                <a:latin typeface="Calibri" pitchFamily="34" charset="0"/>
              </a:rPr>
              <a:t>3.	Дополнение и расширение условий для реализации парциальной модульной программы "STEM – образование. в образовательный процесс ДОУ»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 flipH="1">
            <a:off x="8172449" y="2924175"/>
            <a:ext cx="457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8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metodist\Desktop\fo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5035" y="756317"/>
            <a:ext cx="5256212" cy="13684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1800" b="1" i="1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Возглавляет работу в дошкольном учреждении заведующий </a:t>
            </a:r>
            <a:br>
              <a:rPr lang="ru-RU" altLang="ru-RU" sz="1800" b="1" i="1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altLang="ru-RU" sz="1800" b="1" i="1" dirty="0" err="1" smtClean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Водовозова</a:t>
            </a:r>
            <a:r>
              <a:rPr lang="ru-RU" altLang="ru-RU" sz="1800" b="1" i="1" dirty="0" smtClean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 Евгения Борисовна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48" y="4153803"/>
            <a:ext cx="3024188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Times New Roman" pitchFamily="18" charset="0"/>
              </a:rPr>
              <a:t>Воспитательно-образовательный процесс обеспечивают высоко-квалифицированные педагоги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71" y="4227253"/>
            <a:ext cx="1201754" cy="1802630"/>
          </a:xfrm>
          <a:ln>
            <a:solidFill>
              <a:srgbClr val="0070C0"/>
            </a:solidFill>
          </a:ln>
        </p:spPr>
      </p:pic>
      <p:pic>
        <p:nvPicPr>
          <p:cNvPr id="1026" name="Picture 2" descr="C:\Users\Дет.Сад\Desktop\водовозо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38104"/>
            <a:ext cx="20002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ет.Сад\Desktop\ЛЕНА\m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784" y="2420888"/>
            <a:ext cx="144724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ет.Сад\Desktop\быков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509" y="2362103"/>
            <a:ext cx="1285691" cy="177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Дет.Сад\Desktop\игнатьев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62103"/>
            <a:ext cx="1265777" cy="177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Дет.Сад\Desktop\отраднов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785" y="4182001"/>
            <a:ext cx="1303231" cy="18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Дет.Сад\Desktop\сабснина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509" y="4182001"/>
            <a:ext cx="1361232" cy="184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metodist\Desktop\fo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698" y="1197154"/>
            <a:ext cx="5256212" cy="13684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1800" b="1" i="1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С воспитанниками работают инструктор по </a:t>
            </a:r>
            <a:r>
              <a:rPr lang="ru-RU" altLang="ru-RU" sz="1800" b="1" i="1" dirty="0" smtClean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физическому воспитанию, музыкальный руководитель </a:t>
            </a:r>
            <a:r>
              <a:rPr lang="ru-RU" altLang="ru-RU" sz="1800" b="1" i="1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и учитель-логопед.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50" y="4100513"/>
            <a:ext cx="302418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b="1" i="1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74" y="6021388"/>
            <a:ext cx="70476" cy="104775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09780"/>
            <a:ext cx="1695324" cy="252038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050" name="Picture 2" descr="C:\Users\Дет.Сад\Desktop\русако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82" y="3382781"/>
            <a:ext cx="1695435" cy="254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ет.Сад\Desktop\Шибанова А.В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82781"/>
            <a:ext cx="1701322" cy="254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12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metodist\Desktop\fo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Объект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17411" name="Прямоугольник 4"/>
          <p:cNvSpPr>
            <a:spLocks noChangeArrowheads="1"/>
          </p:cNvSpPr>
          <p:nvPr/>
        </p:nvSpPr>
        <p:spPr bwMode="auto">
          <a:xfrm>
            <a:off x="842963" y="836613"/>
            <a:ext cx="734377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000" dirty="0">
              <a:latin typeface="Arial Black" pitchFamily="34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Филиал </a:t>
            </a:r>
            <a:r>
              <a:rPr lang="ru-RU" sz="2400" b="1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МБДОУ – детского сада «Детство» детский сад № 3</a:t>
            </a: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реализует</a:t>
            </a: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Основную общеобразовательную программу дошкольного образования</a:t>
            </a:r>
            <a:r>
              <a:rPr lang="ru-RU" sz="2400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в группах общеразвивающей направленности,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разработанной 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в соответствии с ФГОС ДО</a:t>
            </a:r>
            <a:r>
              <a:rPr lang="ru-RU" sz="2400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и на основе</a:t>
            </a:r>
            <a:r>
              <a:rPr lang="ru-RU" sz="2400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Примерной </a:t>
            </a:r>
            <a:r>
              <a:rPr lang="ru-RU" sz="24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основной образовательной программы дошкольного образования </a:t>
            </a:r>
            <a:endParaRPr lang="ru-RU" b="1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metodist\Desktop\fo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1438"/>
            <a:ext cx="8229600" cy="719137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</a:rPr>
              <a:t>         СТРУКТУРА УЧРЕЖДЕНИЯ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28955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ru-RU" sz="2400" b="1" smtClean="0"/>
          </a:p>
          <a:p>
            <a:pPr marL="0" indent="0" algn="ctr" eaLnBrk="1" hangingPunct="1">
              <a:buFont typeface="Arial" charset="0"/>
              <a:buNone/>
            </a:pPr>
            <a:endParaRPr lang="ru-RU" sz="2400" b="1" smtClean="0"/>
          </a:p>
          <a:p>
            <a:pPr marL="0" indent="0" algn="ctr" eaLnBrk="1" hangingPunct="1">
              <a:buFont typeface="Arial" charset="0"/>
              <a:buNone/>
            </a:pPr>
            <a:endParaRPr lang="ru-RU" sz="2400" b="1" smtClean="0"/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smtClean="0">
                <a:solidFill>
                  <a:srgbClr val="0070C0"/>
                </a:solidFill>
              </a:rPr>
              <a:t>В ДОУ функционирует 6 групп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smtClean="0"/>
          </a:p>
        </p:txBody>
      </p:sp>
      <p:graphicFrame>
        <p:nvGraphicFramePr>
          <p:cNvPr id="18468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55268"/>
              </p:ext>
            </p:extLst>
          </p:nvPr>
        </p:nvGraphicFramePr>
        <p:xfrm>
          <a:off x="1524000" y="3068638"/>
          <a:ext cx="6096000" cy="2868930"/>
        </p:xfrm>
        <a:graphic>
          <a:graphicData uri="http://schemas.openxmlformats.org/drawingml/2006/table">
            <a:tbl>
              <a:tblPr/>
              <a:tblGrid>
                <a:gridCol w="2255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Группы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Возраст детей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Количество групп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Первая младшая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1,5 - 3 года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Вторая младшая №1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3 – 4 года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Вторая младшая №2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3 -4 года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Средняя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 – 5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Старшая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 – 6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Подготовительная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 – 7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metodist\Desktop\fo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827088" y="865188"/>
            <a:ext cx="7170737" cy="1411287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Приоритетным направлением деятельности ДОУ является физкультурно-оздоровительная работа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113"/>
            <a:ext cx="8218488" cy="360362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827088" y="3009900"/>
            <a:ext cx="2232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двигательного здорового режима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3276600" y="3025775"/>
            <a:ext cx="2055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Оздоровительная работа с детьми</a:t>
            </a:r>
          </a:p>
        </p:txBody>
      </p:sp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5508625" y="3025775"/>
            <a:ext cx="29511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формирования здорового образа жизни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3613" y="4176713"/>
            <a:ext cx="3365500" cy="2032000"/>
          </a:xfrm>
          <a:prstGeom prst="rect">
            <a:avLst/>
          </a:prstGeom>
          <a:noFill/>
          <a:ln w="25400" cmpd="sng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Воспитание здорового, физически развитого молодого поколения важнейшая задача детского сада будущего. Мы прилагаем огромные усилия к достижению этой цели.</a:t>
            </a:r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4572000" y="4160838"/>
            <a:ext cx="3455988" cy="2030412"/>
          </a:xfrm>
          <a:prstGeom prst="rect">
            <a:avLst/>
          </a:prstGeom>
          <a:noFill/>
          <a:ln w="25400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Современные здоровьесберегающие технологии позволяют</a:t>
            </a:r>
          </a:p>
          <a:p>
            <a:pPr algn="ctr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решать оздоровительные, воспитательные и образовательные задачи.</a:t>
            </a:r>
          </a:p>
          <a:p>
            <a:pPr algn="ctr"/>
            <a:endParaRPr lang="ru-RU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>
            <a:stCxn id="3" idx="2"/>
          </p:cNvCxnSpPr>
          <p:nvPr/>
        </p:nvCxnSpPr>
        <p:spPr>
          <a:xfrm flipH="1">
            <a:off x="1116013" y="2276475"/>
            <a:ext cx="3451225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" idx="2"/>
          </p:cNvCxnSpPr>
          <p:nvPr/>
        </p:nvCxnSpPr>
        <p:spPr>
          <a:xfrm>
            <a:off x="4567238" y="2276475"/>
            <a:ext cx="4762" cy="720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572000" y="2276475"/>
            <a:ext cx="2865438" cy="595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metodist\Desktop\fo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765175"/>
            <a:ext cx="6985000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Физкультурно-оздоровительное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направление ориентировано на формирование основ здорового образа жизни,  на укрепление здоровья, физического и психического развития, эмоционального благополучия каждого ребенка.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483" name="Picture 2" descr="C:\Users\Дет.Сад\Desktop\Фоторгафии\здоровье2018\DSC_0761.JPG"/>
          <p:cNvPicPr>
            <a:picLocks noChangeAspect="1" noChangeArrowheads="1"/>
          </p:cNvPicPr>
          <p:nvPr/>
        </p:nvPicPr>
        <p:blipFill>
          <a:blip r:embed="rId3"/>
          <a:srcRect l="17860" t="14395" r="15176" b="16322"/>
          <a:stretch>
            <a:fillRect/>
          </a:stretch>
        </p:blipFill>
        <p:spPr bwMode="auto">
          <a:xfrm>
            <a:off x="6011863" y="4217988"/>
            <a:ext cx="2447925" cy="1677987"/>
          </a:xfrm>
          <a:prstGeom prst="rect">
            <a:avLst/>
          </a:prstGeom>
          <a:noFill/>
          <a:ln w="158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20484" name="Picture 5" descr="D:\РАБОЧАЯ 17-18\лыжня России 18\IMG_20180210_123730.jpg"/>
          <p:cNvPicPr>
            <a:picLocks noChangeAspect="1" noChangeArrowheads="1"/>
          </p:cNvPicPr>
          <p:nvPr/>
        </p:nvPicPr>
        <p:blipFill>
          <a:blip r:embed="rId4"/>
          <a:srcRect l="8537" t="19759"/>
          <a:stretch>
            <a:fillRect/>
          </a:stretch>
        </p:blipFill>
        <p:spPr bwMode="auto">
          <a:xfrm>
            <a:off x="341313" y="2205038"/>
            <a:ext cx="2493962" cy="1641475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20485" name="Picture 7" descr="https://avatars.mds.yandex.net/get-pdb/224463/88653027-61c7-41ac-99ad-15de01f04c08/s1200?webp=false"/>
          <p:cNvPicPr>
            <a:picLocks noChangeAspect="1" noChangeArrowheads="1"/>
          </p:cNvPicPr>
          <p:nvPr/>
        </p:nvPicPr>
        <p:blipFill>
          <a:blip r:embed="rId5"/>
          <a:srcRect l="17763" t="9552"/>
          <a:stretch>
            <a:fillRect/>
          </a:stretch>
        </p:blipFill>
        <p:spPr bwMode="auto">
          <a:xfrm>
            <a:off x="5815013" y="2328863"/>
            <a:ext cx="2644775" cy="1633537"/>
          </a:xfrm>
          <a:prstGeom prst="rect">
            <a:avLst/>
          </a:prstGeom>
          <a:noFill/>
          <a:ln w="158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20486" name="Picture 9" descr="http://vaomos.news/upload/iblock/6ea/6ea656e8b334df613f575d7ebbcd287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3238" y="4389438"/>
            <a:ext cx="2616200" cy="1506537"/>
          </a:xfrm>
          <a:prstGeom prst="rect">
            <a:avLst/>
          </a:prstGeom>
          <a:noFill/>
          <a:ln w="158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20487" name="Picture 11" descr="http://d10132.edu35.ru/images/DSC0278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67063" y="2492375"/>
            <a:ext cx="2368550" cy="1573213"/>
          </a:xfrm>
          <a:prstGeom prst="rect">
            <a:avLst/>
          </a:prstGeom>
          <a:noFill/>
          <a:ln w="158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20488" name="Picture 13" descr="http://www.maam.ru/upload/blogs/ebcae70b342ca6074351c08fb7ce76cf.jpg.jpg"/>
          <p:cNvPicPr>
            <a:picLocks noChangeAspect="1" noChangeArrowheads="1"/>
          </p:cNvPicPr>
          <p:nvPr/>
        </p:nvPicPr>
        <p:blipFill>
          <a:blip r:embed="rId8"/>
          <a:srcRect t="25250" r="16457"/>
          <a:stretch>
            <a:fillRect/>
          </a:stretch>
        </p:blipFill>
        <p:spPr bwMode="auto">
          <a:xfrm>
            <a:off x="341313" y="4217988"/>
            <a:ext cx="2439987" cy="1636712"/>
          </a:xfrm>
          <a:prstGeom prst="rect">
            <a:avLst/>
          </a:prstGeom>
          <a:noFill/>
          <a:ln w="1587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310</Words>
  <Application>Microsoft Office PowerPoint</Application>
  <PresentationFormat>Экран (4:3)</PresentationFormat>
  <Paragraphs>102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  Филиал МБДОУ –  Детский сад «Детство» детский сад №3 </vt:lpstr>
      <vt:lpstr> Годовые задачи филиала МБДОУ –  детского сада «Детство» детского сада №522 на 2020-2021учебный год  </vt:lpstr>
      <vt:lpstr>Возглавляет работу в дошкольном учреждении заведующий  Водовозова Евгения Борисовна</vt:lpstr>
      <vt:lpstr>С воспитанниками работают инструктор по физическому воспитанию, музыкальный руководитель и учитель-логопед.</vt:lpstr>
      <vt:lpstr>Презентация PowerPoint</vt:lpstr>
      <vt:lpstr>         СТРУКТУРА УЧРЕЖДЕНИЯ</vt:lpstr>
      <vt:lpstr>Приоритетным направлением деятельности ДОУ является физкультурно-оздоровительная работа</vt:lpstr>
      <vt:lpstr> Физкультурно-оздоровительное направление ориентировано на формирование основ здорового образа жизни,  на укрепление здоровья, физического и психического развития, эмоционального благополучия каждого ребенка. </vt:lpstr>
      <vt:lpstr>Презентация PowerPoint</vt:lpstr>
      <vt:lpstr>Презентация PowerPoint</vt:lpstr>
      <vt:lpstr>НАШ ДЕТСКИЙ САД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бюджетное дошкольное образовательное учреждение города Омска «Центр развития ребенка – детский сад № 345»</dc:title>
  <dc:creator>Сергей</dc:creator>
  <cp:lastModifiedBy>Дет.Сад</cp:lastModifiedBy>
  <cp:revision>113</cp:revision>
  <dcterms:created xsi:type="dcterms:W3CDTF">2016-10-08T11:27:41Z</dcterms:created>
  <dcterms:modified xsi:type="dcterms:W3CDTF">2021-04-08T09:46:26Z</dcterms:modified>
</cp:coreProperties>
</file>