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5" r:id="rId2"/>
  </p:sldMasterIdLst>
  <p:sldIdLst>
    <p:sldId id="256" r:id="rId3"/>
    <p:sldId id="257" r:id="rId4"/>
    <p:sldId id="258" r:id="rId5"/>
    <p:sldId id="259" r:id="rId6"/>
    <p:sldId id="270" r:id="rId7"/>
    <p:sldId id="269" r:id="rId8"/>
    <p:sldId id="295" r:id="rId9"/>
    <p:sldId id="271" r:id="rId10"/>
    <p:sldId id="287" r:id="rId11"/>
    <p:sldId id="272" r:id="rId12"/>
    <p:sldId id="288" r:id="rId13"/>
    <p:sldId id="282" r:id="rId14"/>
    <p:sldId id="296" r:id="rId15"/>
    <p:sldId id="281" r:id="rId16"/>
    <p:sldId id="293" r:id="rId17"/>
    <p:sldId id="294" r:id="rId18"/>
    <p:sldId id="283" r:id="rId19"/>
    <p:sldId id="284" r:id="rId20"/>
    <p:sldId id="285" r:id="rId21"/>
    <p:sldId id="286" r:id="rId22"/>
    <p:sldId id="297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4F30"/>
    <a:srgbClr val="198A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C6BC186C-2297-4C1E-92AE-49B19612C7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3B02E-02B6-44F2-8417-8CBEA4B9CE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91CC3-3949-4983-8A36-7D4807166C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76F58-0652-4AC2-B096-9478FE9BC8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0AA26BE-ABE2-45FB-92F2-9661CD37C0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79207-B6D1-4034-AE9F-D6851105D9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21D2C-A98C-4B19-95A5-E429CA58BD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14A3C-6183-4B40-BB0F-3D9D9577ED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730B4-00F6-4890-BD95-14A9F29E1A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6ECA-7BDB-4B40-B980-A7F0CD82EE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B9F5C-67FA-4023-BE7B-C5FD80D4FD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FBF18-FBCB-4B27-8822-F966811C5B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28035-FD9C-4137-945E-7C1E355BCA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ADF8C-D09F-4F60-B191-FF4695B829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1B96F-C277-4C1A-B208-3EB0D1E8F4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2127-3BC7-4906-B581-8C2DB40F2D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4C8A6-411A-4845-81C7-91B98C623B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019EC-6821-4045-A388-4F9AE24FC7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B01ED-D8AA-419F-9A82-FD01207ACF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9873-35F8-460E-BFD9-7F423ABC2D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FBFC2-6751-48C1-BF7E-2AA76AA63C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543BA-6A84-4038-AD13-3610295F7F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70C55-47B6-4409-B050-BDD7173ED0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B3ED3E-1DA2-4F9C-8905-FFD284EE8DD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909CC7B-1077-487D-B3BF-CB7C002A01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692150"/>
            <a:ext cx="8226425" cy="2665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>«Развивающие игры Воскобовича»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216525" cy="1752600"/>
          </a:xfrm>
        </p:spPr>
        <p:txBody>
          <a:bodyPr/>
          <a:lstStyle/>
          <a:p>
            <a:pPr algn="r"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6870700" cy="647700"/>
          </a:xfrm>
        </p:spPr>
        <p:txBody>
          <a:bodyPr/>
          <a:lstStyle/>
          <a:p>
            <a:pPr eaLnBrk="1" hangingPunct="1"/>
            <a:r>
              <a:rPr lang="ru-RU" altLang="ru-RU" sz="4000" i="1" smtClean="0"/>
              <a:t>  </a:t>
            </a:r>
            <a:r>
              <a:rPr lang="ru-RU" altLang="ru-RU" sz="3200" b="1" i="1" smtClean="0"/>
              <a:t>Квадрат Воскобовича</a:t>
            </a:r>
            <a:endParaRPr lang="ru-RU" altLang="ru-RU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6121400" cy="45926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200" dirty="0"/>
              <a:t>Складывая «Квадрат» по линиям сгиба в разных направлениях, ребенок конструирует геометрические и предметные фигуры по схеме или собственному замыслу. Вариантов сложения - 1000000. Можете проверить.</a:t>
            </a:r>
          </a:p>
          <a:p>
            <a:pPr marL="0" indent="0">
              <a:buFontTx/>
              <a:buNone/>
              <a:defRPr/>
            </a:pPr>
            <a:r>
              <a:rPr lang="ru-RU" sz="1200" b="1" dirty="0"/>
              <a:t>Рекомендуемый возраст</a:t>
            </a:r>
            <a:r>
              <a:rPr lang="ru-RU" sz="1200" dirty="0"/>
              <a:t> 2-5 лет</a:t>
            </a:r>
          </a:p>
          <a:p>
            <a:pPr marL="0" indent="0">
              <a:buFontTx/>
              <a:buNone/>
              <a:defRPr/>
            </a:pPr>
            <a:r>
              <a:rPr lang="ru-RU" sz="1200" b="1" dirty="0"/>
              <a:t>Состав</a:t>
            </a:r>
            <a:br>
              <a:rPr lang="ru-RU" sz="1200" b="1" dirty="0"/>
            </a:br>
            <a:r>
              <a:rPr lang="ru-RU" sz="1200" dirty="0"/>
              <a:t>• На квадратную основу из ткани (140х140 мм) на некотором расстоянии друг от друга наклеены треугольники из плотного картона. Одна сторона «Квадрата» - красного цвета, другая – зеленого. </a:t>
            </a:r>
            <a:br>
              <a:rPr lang="ru-RU" sz="1200" dirty="0"/>
            </a:br>
            <a:r>
              <a:rPr lang="ru-RU" sz="1200" dirty="0"/>
              <a:t>• Цветные пооперационные схемы сложения 19 фигур </a:t>
            </a:r>
            <a:r>
              <a:rPr lang="ru-RU" sz="1200" b="1" dirty="0"/>
              <a:t/>
            </a:r>
            <a:br>
              <a:rPr lang="ru-RU" sz="1200" b="1" dirty="0"/>
            </a:br>
            <a:endParaRPr lang="ru-RU" sz="1200" dirty="0"/>
          </a:p>
          <a:p>
            <a:pPr marL="0" indent="0">
              <a:buFontTx/>
              <a:buNone/>
              <a:defRPr/>
            </a:pPr>
            <a:r>
              <a:rPr lang="ru-RU" sz="1200" b="1" dirty="0"/>
              <a:t>Что развивает</a:t>
            </a:r>
            <a:br>
              <a:rPr lang="ru-RU" sz="1200" b="1" dirty="0"/>
            </a:br>
            <a:r>
              <a:rPr lang="ru-RU" sz="1200" dirty="0"/>
              <a:t>- умение ориентироваться в форме и размере геометрических фигур, пространственных отношениях;</a:t>
            </a:r>
            <a:br>
              <a:rPr lang="ru-RU" sz="1200" dirty="0"/>
            </a:br>
            <a:r>
              <a:rPr lang="ru-RU" sz="1200" dirty="0"/>
              <a:t>- умение конструировать плоскостные и объемные фигуры, пользуясь пооперационной схемой или собственным замыслом;</a:t>
            </a:r>
            <a:br>
              <a:rPr lang="ru-RU" sz="1200" dirty="0"/>
            </a:br>
            <a:r>
              <a:rPr lang="ru-RU" sz="1200" dirty="0"/>
              <a:t>- внимание, память, пространственное и логическое мышление; </a:t>
            </a:r>
            <a:br>
              <a:rPr lang="ru-RU" sz="1200" dirty="0"/>
            </a:br>
            <a:r>
              <a:rPr lang="ru-RU" sz="1200" dirty="0"/>
              <a:t>- воображение, творческие способности; </a:t>
            </a:r>
            <a:br>
              <a:rPr lang="ru-RU" sz="1200" dirty="0"/>
            </a:br>
            <a:r>
              <a:rPr lang="ru-RU" sz="1200" dirty="0"/>
              <a:t>- мелкую моторику рук.</a:t>
            </a:r>
            <a:r>
              <a:rPr lang="ru-RU" sz="1200" b="1" dirty="0"/>
              <a:t/>
            </a:r>
            <a:br>
              <a:rPr lang="ru-RU" sz="1200" b="1" dirty="0"/>
            </a:br>
            <a:endParaRPr lang="ru-RU" sz="1200" dirty="0"/>
          </a:p>
          <a:p>
            <a:pPr marL="0" indent="0">
              <a:buFontTx/>
              <a:buNone/>
              <a:defRPr/>
            </a:pPr>
            <a:r>
              <a:rPr lang="ru-RU" sz="1200" b="1" dirty="0"/>
              <a:t>Описание</a:t>
            </a:r>
            <a:br>
              <a:rPr lang="ru-RU" sz="1200" b="1" dirty="0"/>
            </a:br>
            <a:r>
              <a:rPr lang="ru-RU" sz="1200" dirty="0"/>
              <a:t>Складывая «Квадрат» по линиям сгиба в разных направлениях, ребенок конструирует геометрические и предметные фигуры по схеме или собственному замыслу. Вариантов сложения - 1000000.</a:t>
            </a:r>
          </a:p>
          <a:p>
            <a:pPr>
              <a:defRPr/>
            </a:pPr>
            <a:endParaRPr lang="ru-RU" altLang="ru-RU" sz="16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4340" name="Рисунок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11850" y="1125538"/>
            <a:ext cx="2106613" cy="2303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80aaxggnr.xn--p1ai/images/gallery/pril6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6250"/>
            <a:ext cx="6121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7181850" cy="739775"/>
          </a:xfrm>
        </p:spPr>
        <p:txBody>
          <a:bodyPr/>
          <a:lstStyle/>
          <a:p>
            <a:r>
              <a:rPr lang="ru-RU" altLang="ru-RU" b="1" smtClean="0"/>
              <a:t>"Прозрачная цифра"</a:t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5905500" cy="40322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200" b="1" dirty="0" smtClean="0"/>
              <a:t>Рекомендуемый </a:t>
            </a:r>
            <a:r>
              <a:rPr lang="ru-RU" sz="1200" b="1" dirty="0"/>
              <a:t>возраст –</a:t>
            </a:r>
            <a:r>
              <a:rPr lang="ru-RU" sz="1200" dirty="0"/>
              <a:t> 4-9 лет</a:t>
            </a:r>
            <a:r>
              <a:rPr lang="ru-RU" sz="1200" b="1" dirty="0"/>
              <a:t>.</a:t>
            </a:r>
            <a:br>
              <a:rPr lang="ru-RU" sz="1200" b="1" dirty="0"/>
            </a:br>
            <a:endParaRPr lang="ru-RU" sz="1200" dirty="0"/>
          </a:p>
          <a:p>
            <a:pPr>
              <a:defRPr/>
            </a:pP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Состав игры</a:t>
            </a:r>
            <a:br>
              <a:rPr lang="ru-RU" sz="1200" b="1" dirty="0"/>
            </a:br>
            <a:r>
              <a:rPr lang="ru-RU" sz="1200" dirty="0"/>
              <a:t>• 24 прямоугольные пластинки из прозрачной пленки ПВХ (297х105 мм). На пластинках нарисованы цветные (красные, желтые, синие, зеленые) полоски в различном пространственном положении.</a:t>
            </a:r>
            <a:br>
              <a:rPr lang="ru-RU" sz="1200" dirty="0"/>
            </a:br>
            <a:r>
              <a:rPr lang="ru-RU" sz="1200" dirty="0"/>
              <a:t>• Бумажные карточки-трафареты с цветными (красными, желтыми, синими, зелеными) цифрами от 0 до 9 (по принципу электронной восьмерки).</a:t>
            </a:r>
            <a:br>
              <a:rPr lang="ru-RU" sz="1200" dirty="0"/>
            </a:br>
            <a:r>
              <a:rPr lang="ru-RU" sz="1200" dirty="0"/>
              <a:t>• Инструкция.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Что развивает</a:t>
            </a:r>
            <a:br>
              <a:rPr lang="ru-RU" sz="1200" b="1" dirty="0"/>
            </a:br>
            <a:r>
              <a:rPr lang="ru-RU" sz="1200" dirty="0"/>
              <a:t>- умение сортировать пластинки по цвету, количеству и пространственному расположению полосок; </a:t>
            </a:r>
            <a:br>
              <a:rPr lang="ru-RU" sz="1200" dirty="0"/>
            </a:br>
            <a:r>
              <a:rPr lang="ru-RU" sz="1200" dirty="0"/>
              <a:t>- умение составлять цифры от 0 до 9 по образцу и памяти;</a:t>
            </a:r>
            <a:br>
              <a:rPr lang="ru-RU" sz="1200" dirty="0"/>
            </a:br>
            <a:r>
              <a:rPr lang="ru-RU" sz="1200" dirty="0"/>
              <a:t>- объем и концентрацию внимания, память, умение анализировать, сравнивать;</a:t>
            </a:r>
            <a:br>
              <a:rPr lang="ru-RU" sz="1200" dirty="0"/>
            </a:br>
            <a:r>
              <a:rPr lang="ru-RU" sz="1200" dirty="0"/>
              <a:t>- воображение, творческие способности;</a:t>
            </a:r>
            <a:br>
              <a:rPr lang="ru-RU" sz="1200" dirty="0"/>
            </a:br>
            <a:r>
              <a:rPr lang="ru-RU" sz="1200" dirty="0"/>
              <a:t>- мелкую моторику рук.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Как играть</a:t>
            </a:r>
            <a:br>
              <a:rPr lang="ru-RU" sz="1200" b="1" dirty="0"/>
            </a:br>
            <a:r>
              <a:rPr lang="ru-RU" sz="1200" dirty="0"/>
              <a:t>Ребенок накладывает пластинки друга на друга, совмещает полоски и составляет цифры сначала по образцу, потом по памяти. Конструирует из полосок на пластинках предметные силуэты.</a:t>
            </a:r>
            <a:br>
              <a:rPr lang="ru-RU" sz="1200" dirty="0"/>
            </a:br>
            <a:r>
              <a:rPr lang="ru-RU" sz="1200" dirty="0"/>
              <a:t>С «Прозрачной цифрой» можно играть индивидуально и вместе с друзьями (игра «Вертикальное домино»).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2" descr="Прозрачная циф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057400"/>
            <a:ext cx="2520950" cy="29257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neznayka-spb.ru/wp-content/uploads/2017/03/0.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озрачный квад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125538"/>
            <a:ext cx="23653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323850" y="379413"/>
            <a:ext cx="7200900" cy="393700"/>
          </a:xfrm>
        </p:spPr>
        <p:txBody>
          <a:bodyPr/>
          <a:lstStyle/>
          <a:p>
            <a:r>
              <a:rPr lang="ru-RU" altLang="ru-RU" sz="2400" b="1" smtClean="0"/>
              <a:t>Прозрачный квадрат Воскобовича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017588"/>
            <a:ext cx="7993062" cy="4340225"/>
          </a:xfrm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Рекомендуемый возраст</a:t>
            </a:r>
            <a:r>
              <a:rPr lang="ru-RU" altLang="ru-RU" sz="1800" smtClean="0">
                <a:solidFill>
                  <a:srgbClr val="000000"/>
                </a:solidFill>
              </a:rPr>
              <a:t> –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3-9 лет.</a:t>
            </a:r>
            <a:b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altLang="ru-RU" sz="1200" b="1" smtClean="0"/>
          </a:p>
          <a:p>
            <a:pPr>
              <a:spcBef>
                <a:spcPct val="0"/>
              </a:spcBef>
            </a:pPr>
            <a:r>
              <a:rPr lang="ru-RU" altLang="ru-RU" sz="1200" b="1" smtClean="0"/>
              <a:t>Состав игры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</a:rPr>
              <a:t>•</a:t>
            </a: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 30 квадратных пластинок из прозрачной пленки ПВХ (62х62 мм) </a:t>
            </a:r>
          </a:p>
          <a:p>
            <a:pPr>
              <a:spcBef>
                <a:spcPct val="0"/>
              </a:spcBef>
            </a:pP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На каждую пластинку нанесено изображение одной </a:t>
            </a:r>
          </a:p>
          <a:p>
            <a:pPr>
              <a:spcBef>
                <a:spcPct val="0"/>
              </a:spcBef>
            </a:pP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геометрической фигуры - квадрата, прямоугольника, треугольника,</a:t>
            </a:r>
          </a:p>
          <a:p>
            <a:pPr>
              <a:spcBef>
                <a:spcPct val="0"/>
              </a:spcBef>
            </a:pP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 прямоугольной трапеции, пятиугольника или шестиугольника.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</a:rPr>
              <a:t>•</a:t>
            </a: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 Схемы сложения фигур.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</a:rPr>
              <a:t>•</a:t>
            </a: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 Методика-сказка </a:t>
            </a:r>
            <a:r>
              <a:rPr lang="ru-RU" altLang="ru-RU" sz="1200" smtClean="0">
                <a:solidFill>
                  <a:srgbClr val="000000"/>
                </a:solidFill>
              </a:rPr>
              <a:t>«</a:t>
            </a: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Подарок хранителя озера Айс</a:t>
            </a:r>
            <a:r>
              <a:rPr lang="ru-RU" altLang="ru-RU" sz="1200" smtClean="0">
                <a:solidFill>
                  <a:srgbClr val="000000"/>
                </a:solidFill>
              </a:rPr>
              <a:t>»</a:t>
            </a: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b="1" smtClean="0"/>
              <a:t>Что развивает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- освоение названий и структуры геометрических фигур, их размера;</a:t>
            </a:r>
            <a:r>
              <a:rPr lang="ru-RU" altLang="ru-RU" sz="1200" smtClean="0">
                <a:solidFill>
                  <a:srgbClr val="000000"/>
                </a:solidFill>
              </a:rPr>
              <a:t> 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- умение составлять геометрические фигуры из частей, понимание соотношения целого и части;</a:t>
            </a:r>
            <a:r>
              <a:rPr lang="ru-RU" altLang="ru-RU" sz="1200" smtClean="0">
                <a:solidFill>
                  <a:srgbClr val="000000"/>
                </a:solidFill>
              </a:rPr>
              <a:t> 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- умение конструировать предметные силуэты путем наложения или приложения пластинок.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- внимание, память, воображение, умение анализировать, сравнивать, творческие способности, речь, мелкую моторику рук.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b="1" smtClean="0"/>
              <a:t>Описание</a:t>
            </a:r>
            <a:r>
              <a:rPr lang="ru-RU" altLang="ru-RU" sz="1200" smtClean="0"/>
              <a:t/>
            </a:r>
            <a:br>
              <a:rPr lang="ru-RU" altLang="ru-RU" sz="1200" smtClean="0"/>
            </a:br>
            <a:r>
              <a:rPr lang="ru-RU" altLang="ru-RU" sz="1200" smtClean="0">
                <a:solidFill>
                  <a:srgbClr val="000000"/>
                </a:solidFill>
                <a:latin typeface="Times New Roman" pitchFamily="18" charset="0"/>
              </a:rPr>
              <a:t>Ребенок накладывает пластинки друга на друга, совмещает закрашенные части и составляет из них геометрические фигуры или предметные силуэты. Предметные силуэты можно получить и путем приложения геометрических фигур на пластинках друг к другу.</a:t>
            </a:r>
            <a:r>
              <a:rPr lang="ru-RU" altLang="ru-RU" sz="120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1.ppt4web.ru/images/11158/87900/310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3437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upsu.ru/published/publicdata/DBRUBINSPB14/attachments/SC/products_pictures/www.pupsu.ru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5761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6534150" cy="668338"/>
          </a:xfrm>
        </p:spPr>
        <p:txBody>
          <a:bodyPr/>
          <a:lstStyle/>
          <a:p>
            <a:r>
              <a:rPr lang="ru-RU" altLang="ru-RU" b="1" smtClean="0"/>
              <a:t>"Счетовозик"</a:t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125538"/>
            <a:ext cx="5400675" cy="47434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/>
              <a:t>Рекомендуемый </a:t>
            </a:r>
            <a:r>
              <a:rPr lang="ru-RU" b="1" dirty="0"/>
              <a:t>возраст </a:t>
            </a:r>
            <a:r>
              <a:rPr lang="ru-RU" dirty="0"/>
              <a:t>3-7 лет</a:t>
            </a:r>
          </a:p>
          <a:p>
            <a:pPr>
              <a:defRPr/>
            </a:pPr>
            <a:r>
              <a:rPr lang="ru-RU" b="1" dirty="0"/>
              <a:t>Состав</a:t>
            </a:r>
            <a:br>
              <a:rPr lang="ru-RU" b="1" dirty="0"/>
            </a:br>
            <a:r>
              <a:rPr lang="ru-RU" b="1" dirty="0"/>
              <a:t>• </a:t>
            </a:r>
            <a:r>
              <a:rPr lang="ru-RU" dirty="0"/>
              <a:t>Игровое поле (280х200 мм, фанера, </a:t>
            </a:r>
            <a:r>
              <a:rPr lang="ru-RU" dirty="0" err="1"/>
              <a:t>шелкография</a:t>
            </a:r>
            <a:r>
              <a:rPr lang="ru-RU" dirty="0"/>
              <a:t>) в форме паровозика. На поле закреплены кнопки тремя рядами (1-й – цифры первого десятка, 2-й – цифра 0 и арифметические знаки, 3-й – цифры второго десятка). </a:t>
            </a:r>
            <a:br>
              <a:rPr lang="ru-RU" dirty="0"/>
            </a:br>
            <a:r>
              <a:rPr lang="ru-RU" dirty="0"/>
              <a:t>• Шнурок.</a:t>
            </a:r>
            <a:br>
              <a:rPr lang="ru-RU" dirty="0"/>
            </a:br>
            <a:r>
              <a:rPr lang="ru-RU" dirty="0"/>
              <a:t>• Инструкция.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>
              <a:defRPr/>
            </a:pPr>
            <a:r>
              <a:rPr lang="ru-RU" b="1" dirty="0"/>
              <a:t>Что развивает</a:t>
            </a:r>
            <a:br>
              <a:rPr lang="ru-RU" b="1" dirty="0"/>
            </a:br>
            <a:r>
              <a:rPr lang="ru-RU" dirty="0"/>
              <a:t>- освоение порядкового и количественного счета; </a:t>
            </a:r>
            <a:br>
              <a:rPr lang="ru-RU" dirty="0"/>
            </a:br>
            <a:r>
              <a:rPr lang="ru-RU" dirty="0"/>
              <a:t>- соотнесение цифры и количества; </a:t>
            </a:r>
            <a:br>
              <a:rPr lang="ru-RU" dirty="0"/>
            </a:br>
            <a:r>
              <a:rPr lang="ru-RU" dirty="0"/>
              <a:t>- сравнение чисел первого и второго десятка, состав чисел второго десятка;</a:t>
            </a:r>
            <a:br>
              <a:rPr lang="ru-RU" dirty="0"/>
            </a:br>
            <a:r>
              <a:rPr lang="ru-RU" dirty="0"/>
              <a:t>- сложение чисел, решение простейших арифметических задач;</a:t>
            </a:r>
            <a:br>
              <a:rPr lang="ru-RU" dirty="0"/>
            </a:br>
            <a:r>
              <a:rPr lang="ru-RU" dirty="0"/>
              <a:t>- внимание, память, элементы логического мышления; </a:t>
            </a:r>
            <a:br>
              <a:rPr lang="ru-RU" dirty="0"/>
            </a:br>
            <a:r>
              <a:rPr lang="ru-RU" dirty="0"/>
              <a:t>- мелкую моторику рук.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>
              <a:defRPr/>
            </a:pPr>
            <a:r>
              <a:rPr lang="ru-RU" b="1" dirty="0"/>
              <a:t>Описание</a:t>
            </a:r>
            <a:br>
              <a:rPr lang="ru-RU" b="1" dirty="0"/>
            </a:br>
            <a:r>
              <a:rPr lang="ru-RU" dirty="0"/>
              <a:t>Ребенок продевает шнурок сквозь отверстия, обкручивает его вокруг кнопки и таким образом выделяет нужные цифры, знаки, решает задачи.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4580" name="Picture 2" descr="Счетовоз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2289175"/>
            <a:ext cx="2865438" cy="319881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4535487" cy="1223963"/>
          </a:xfrm>
        </p:spPr>
        <p:txBody>
          <a:bodyPr/>
          <a:lstStyle/>
          <a:p>
            <a:r>
              <a:rPr lang="ru-RU" altLang="ru-RU" b="1" smtClean="0"/>
              <a:t>"Чудо-цветик"</a:t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25603" name="Picture 2" descr="Чудо-цвет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557338"/>
            <a:ext cx="1736725" cy="3944937"/>
          </a:xfr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196975"/>
            <a:ext cx="5400675" cy="467201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Рекомендуемый возраст</a:t>
            </a:r>
            <a:r>
              <a:rPr lang="ru-RU" altLang="ru-RU" sz="1400" dirty="0" smtClean="0">
                <a:solidFill>
                  <a:srgbClr val="000000"/>
                </a:solidFill>
              </a:rPr>
              <a:t> –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3-7 лет.</a:t>
            </a:r>
            <a:b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altLang="ru-RU" sz="1400" b="1" dirty="0" smtClean="0"/>
          </a:p>
          <a:p>
            <a:pPr>
              <a:spcBef>
                <a:spcPct val="0"/>
              </a:spcBef>
              <a:defRPr/>
            </a:pPr>
            <a:r>
              <a:rPr lang="ru-RU" altLang="ru-RU" sz="1400" b="1" dirty="0" smtClean="0"/>
              <a:t>Состав игры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</a:rPr>
              <a:t>•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Рамка (120х240 мм, фанера, цветная пленка).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</a:rPr>
              <a:t>•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 составные фигуры-вкладыши в форме цветка (фанера, цветная пленка).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Один цветок состоит из десяти равных частей (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лепестков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второй </a:t>
            </a:r>
            <a:r>
              <a:rPr lang="ru-RU" altLang="ru-RU" sz="1400" dirty="0" smtClean="0">
                <a:solidFill>
                  <a:srgbClr val="000000"/>
                </a:solidFill>
              </a:rPr>
              <a:t>–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из четырех неравных частей (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лепесток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двудолька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трехдолька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четырехдолька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</a:rPr>
              <a:t>•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Альбом фигурок.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</a:rPr>
              <a:t>•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Методика-сказка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Долька, Малыш Гео и тайна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Чудо-цветика</a:t>
            </a:r>
            <a:r>
              <a:rPr lang="ru-RU" altLang="ru-RU" sz="1400" dirty="0" smtClean="0">
                <a:solidFill>
                  <a:srgbClr val="000000"/>
                </a:solidFill>
              </a:rPr>
              <a:t>»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b="1" dirty="0" smtClean="0"/>
              <a:t>Что развивает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освоение состава числа в пределах 10, соотношения целого и части (дробей);</a:t>
            </a:r>
            <a:r>
              <a:rPr lang="ru-RU" altLang="ru-RU" sz="1400" dirty="0" smtClean="0">
                <a:solidFill>
                  <a:srgbClr val="000000"/>
                </a:solidFill>
              </a:rPr>
              <a:t> 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умение составлять целое из частей по схематичному рисунку и собственному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замыслу;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умение анализировать, сравнивать;</a:t>
            </a:r>
            <a:r>
              <a:rPr lang="ru-RU" altLang="ru-RU" sz="1400" dirty="0" smtClean="0">
                <a:solidFill>
                  <a:srgbClr val="000000"/>
                </a:solidFill>
              </a:rPr>
              <a:t> 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внимание, память;</a:t>
            </a:r>
            <a:r>
              <a:rPr lang="ru-RU" altLang="ru-RU" sz="1400" dirty="0" smtClean="0">
                <a:solidFill>
                  <a:srgbClr val="000000"/>
                </a:solidFill>
              </a:rPr>
              <a:t> 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воображение, творческие способности;</a:t>
            </a:r>
            <a:r>
              <a:rPr lang="ru-RU" altLang="ru-RU" sz="1400" dirty="0" smtClean="0">
                <a:solidFill>
                  <a:srgbClr val="000000"/>
                </a:solidFill>
              </a:rPr>
              <a:t> 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мелкую моторику рук.</a:t>
            </a:r>
            <a:r>
              <a:rPr lang="ru-RU" altLang="ru-RU" sz="1400" dirty="0" smtClean="0">
                <a:solidFill>
                  <a:srgbClr val="000000"/>
                </a:solidFill>
              </a:rPr>
              <a:t> 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b="1" dirty="0" smtClean="0"/>
              <a:t>Описание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Ребенок составляет в игровом поле 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или на столе цветки - </a:t>
            </a:r>
            <a:r>
              <a:rPr lang="ru-RU" altLang="ru-RU" sz="1300" dirty="0" smtClean="0">
                <a:solidFill>
                  <a:srgbClr val="000000"/>
                </a:solidFill>
              </a:rPr>
              <a:t>«</a:t>
            </a:r>
            <a:r>
              <a:rPr lang="ru-RU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двудольки</a:t>
            </a:r>
            <a:r>
              <a:rPr lang="ru-RU" altLang="ru-RU" sz="1300" dirty="0" smtClean="0">
                <a:solidFill>
                  <a:srgbClr val="000000"/>
                </a:solidFill>
              </a:rPr>
              <a:t>»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300" dirty="0" smtClean="0">
                <a:solidFill>
                  <a:srgbClr val="000000"/>
                </a:solidFill>
              </a:rPr>
              <a:t>«</a:t>
            </a:r>
            <a:r>
              <a:rPr lang="ru-RU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трехдольки</a:t>
            </a:r>
            <a:r>
              <a:rPr lang="ru-RU" altLang="ru-RU" sz="1300" dirty="0" smtClean="0">
                <a:solidFill>
                  <a:srgbClr val="000000"/>
                </a:solidFill>
              </a:rPr>
              <a:t>»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300" dirty="0" smtClean="0">
                <a:solidFill>
                  <a:srgbClr val="000000"/>
                </a:solidFill>
              </a:rPr>
              <a:t>«</a:t>
            </a:r>
            <a:r>
              <a:rPr lang="ru-RU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четырехдольки</a:t>
            </a:r>
            <a:r>
              <a:rPr lang="ru-RU" altLang="ru-RU" sz="1300" dirty="0" smtClean="0">
                <a:solidFill>
                  <a:srgbClr val="000000"/>
                </a:solidFill>
              </a:rPr>
              <a:t>»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300" dirty="0" smtClean="0">
                <a:solidFill>
                  <a:srgbClr val="000000"/>
                </a:solidFill>
              </a:rPr>
              <a:t>«</a:t>
            </a:r>
            <a:r>
              <a:rPr lang="ru-RU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пятидольки</a:t>
            </a:r>
            <a:r>
              <a:rPr lang="ru-RU" altLang="ru-RU" sz="1300" dirty="0" smtClean="0">
                <a:solidFill>
                  <a:srgbClr val="000000"/>
                </a:solidFill>
              </a:rPr>
              <a:t>»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 так до десяти.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схемам в альбоме складывает забавные фигурки (лошадок, бабочек, лягушек,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черепах и многое другое). И, конечно, придумывает сам и составляет предметные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силуэты и сюжетные картинки.</a:t>
            </a:r>
            <a:r>
              <a:rPr lang="ru-RU" altLang="ru-RU" sz="1300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55650" y="-617538"/>
            <a:ext cx="7037388" cy="1600201"/>
          </a:xfrm>
        </p:spPr>
        <p:txBody>
          <a:bodyPr/>
          <a:lstStyle/>
          <a:p>
            <a:r>
              <a:rPr lang="ru-RU" altLang="ru-RU" smtClean="0"/>
              <a:t>«Кораблик «Брызг-Брызг»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412875"/>
            <a:ext cx="4878387" cy="4456113"/>
          </a:xfrm>
        </p:spPr>
        <p:txBody>
          <a:bodyPr/>
          <a:lstStyle/>
          <a:p>
            <a:r>
              <a:rPr lang="ru-RU" altLang="ru-RU" b="1" smtClean="0"/>
              <a:t>Состав: </a:t>
            </a:r>
            <a:r>
              <a:rPr lang="ru-RU" altLang="ru-RU" smtClean="0"/>
              <a:t>Игровое поле (350х290, ковролин) в виде корабля с 7 мачтами, с прикрепленным корпусом (фанера, шелкография); 28 флажков (фанера, цветная пленка) с держателями и липучкой; инструкция.</a:t>
            </a:r>
          </a:p>
          <a:p>
            <a:r>
              <a:rPr lang="ru-RU" altLang="ru-RU" b="1" smtClean="0"/>
              <a:t>Описание:</a:t>
            </a:r>
            <a:r>
              <a:rPr lang="ru-RU" altLang="ru-RU" smtClean="0"/>
              <a:t> К радужным мачтам по вертикальным, горизонтальным и диагональным рядам прикрепляются флажки, согласно условиям логико-математических задач из сборника. Переходя от простых задач к сложным, ребята учатся основным математическим операциям, разивают логику, пространственное мышление и мелкую моторику.</a:t>
            </a:r>
          </a:p>
          <a:p>
            <a:r>
              <a:rPr lang="ru-RU" altLang="ru-RU" b="1" smtClean="0"/>
              <a:t>Рекомендованный возраст</a:t>
            </a:r>
            <a:r>
              <a:rPr lang="ru-RU" altLang="ru-RU" smtClean="0"/>
              <a:t>: 4-7 лет.</a:t>
            </a:r>
          </a:p>
          <a:p>
            <a:endParaRPr lang="ru-RU" altLang="ru-RU" smtClean="0"/>
          </a:p>
        </p:txBody>
      </p:sp>
      <p:pic>
        <p:nvPicPr>
          <p:cNvPr id="26628" name="Picture 2" descr="Кораблик &quot;Брызг-Брызг&quot; Ларч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75" y="1773238"/>
            <a:ext cx="2212975" cy="2921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4_225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" y="188913"/>
            <a:ext cx="3756025" cy="5256212"/>
          </a:xfrm>
          <a:noFill/>
        </p:spPr>
      </p:pic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04813"/>
            <a:ext cx="3600450" cy="698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Биография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600" smtClean="0"/>
              <a:t>               </a:t>
            </a:r>
            <a:r>
              <a:rPr lang="ru-RU" altLang="ru-RU" sz="1400" b="1" smtClean="0">
                <a:latin typeface="Times New Roman" pitchFamily="18" charset="0"/>
              </a:rPr>
              <a:t>Вячеслав Вадимович</a:t>
            </a:r>
            <a:r>
              <a:rPr lang="ru-RU" altLang="ru-RU" sz="1400" smtClean="0">
                <a:latin typeface="Times New Roman" pitchFamily="18" charset="0"/>
              </a:rPr>
              <a:t> родился в Запорожье. Школьные годы провёл в Херсоне, оттуда уехал в Ленинград (ныне Санкт-Петербург), где закончил Политехнический институт по специальности инженер-физик. Помимо физики, имел параллельное увлечение - участвовал в бардовском движении: писал стихи, музыку, песни, выступал на различных площадках.</a:t>
            </a:r>
            <a:br>
              <a:rPr lang="ru-RU" altLang="ru-RU" sz="1400" smtClean="0">
                <a:latin typeface="Times New Roman" pitchFamily="18" charset="0"/>
              </a:rPr>
            </a:br>
            <a:r>
              <a:rPr lang="ru-RU" altLang="ru-RU" sz="1400" smtClean="0">
                <a:latin typeface="Times New Roman" pitchFamily="18" charset="0"/>
              </a:rPr>
              <a:t>В начале 90-х родилась методика  В. Воскобовича. Вячеслава Вадимовича стали приглашать на семинары в Санкт-Петербурге. </a:t>
            </a:r>
            <a:br>
              <a:rPr lang="ru-RU" altLang="ru-RU" sz="1400" smtClean="0">
                <a:latin typeface="Times New Roman" pitchFamily="18" charset="0"/>
              </a:rPr>
            </a:br>
            <a:r>
              <a:rPr lang="ru-RU" altLang="ru-RU" sz="1400" smtClean="0">
                <a:latin typeface="Times New Roman" pitchFamily="18" charset="0"/>
              </a:rPr>
              <a:t>В 1993 году состоялся первый выездной семинар в Краснодаре.</a:t>
            </a:r>
            <a:br>
              <a:rPr lang="ru-RU" altLang="ru-RU" sz="1400" smtClean="0">
                <a:latin typeface="Times New Roman" pitchFamily="18" charset="0"/>
              </a:rPr>
            </a:br>
            <a:r>
              <a:rPr lang="ru-RU" altLang="ru-RU" sz="1400" smtClean="0">
                <a:latin typeface="Times New Roman" pitchFamily="18" charset="0"/>
              </a:rPr>
              <a:t>В начале 90-х Вячеслав Вадимович Воскобович организовал фирму по выпуску игр. В настоящий момент это ООО </a:t>
            </a:r>
            <a:r>
              <a:rPr lang="ru-RU" altLang="ru-RU" sz="1400" b="1" smtClean="0">
                <a:latin typeface="Times New Roman" pitchFamily="18" charset="0"/>
              </a:rPr>
              <a:t>«Развивающие игры Воскобовича»</a:t>
            </a:r>
            <a:r>
              <a:rPr lang="ru-RU" altLang="ru-RU" sz="1400" smtClean="0">
                <a:latin typeface="Times New Roman" pitchFamily="18" charset="0"/>
              </a:rPr>
              <a:t> — единственный производитель игр и пособий; записал два диска песен для взрослых. </a:t>
            </a:r>
            <a:br>
              <a:rPr lang="ru-RU" altLang="ru-RU" sz="1400" smtClean="0">
                <a:latin typeface="Times New Roman" pitchFamily="18" charset="0"/>
              </a:rPr>
            </a:br>
            <a:endParaRPr lang="ru-RU" altLang="ru-RU" sz="1400" smtClean="0">
              <a:latin typeface="Times New Roman" pitchFamily="18" charset="0"/>
            </a:endParaRPr>
          </a:p>
        </p:txBody>
      </p:sp>
      <p:pic>
        <p:nvPicPr>
          <p:cNvPr id="7172" name="Рисунок 2" descr="C:\Users\ACER\AppData\Local\Temp\Rar$DIa0.899\ворон ме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60338"/>
            <a:ext cx="11287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6605587" cy="379413"/>
          </a:xfrm>
        </p:spPr>
        <p:txBody>
          <a:bodyPr/>
          <a:lstStyle/>
          <a:p>
            <a:r>
              <a:rPr lang="ru-RU" altLang="ru-RU" smtClean="0"/>
              <a:t> </a:t>
            </a:r>
            <a:r>
              <a:rPr lang="ru-RU" altLang="ru-RU" b="1" smtClean="0"/>
              <a:t>Волшебная восьмерка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1341438"/>
            <a:ext cx="5237162" cy="453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u="sng" dirty="0"/>
              <a:t>Состав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Игровое </a:t>
            </a:r>
            <a:r>
              <a:rPr lang="ru-RU" dirty="0"/>
              <a:t>поле для конструирования одной цифры (95х180 мм, фанера, пленка, </a:t>
            </a:r>
            <a:r>
              <a:rPr lang="ru-RU" dirty="0" err="1"/>
              <a:t>шелкография</a:t>
            </a:r>
            <a:r>
              <a:rPr lang="ru-RU" dirty="0"/>
              <a:t>). На поле закреплена круглая резинка, нанесен рисунок восьмерки и на нем написаны слова считалки «</a:t>
            </a:r>
            <a:r>
              <a:rPr lang="ru-RU" dirty="0" err="1"/>
              <a:t>Кохле-Охле</a:t>
            </a:r>
            <a:r>
              <a:rPr lang="ru-RU" dirty="0"/>
              <a:t>…». • 7 двусторонних элементов-палочек (фанера, цветная пленка). С одной стороны они окрашены в цвета радуги, с другой – в любой другой цвет. • Инструкция, включающая схемы сложения цифр от 0 до 9. </a:t>
            </a:r>
            <a:endParaRPr lang="ru-RU" dirty="0" smtClean="0"/>
          </a:p>
          <a:p>
            <a:pPr>
              <a:defRPr/>
            </a:pPr>
            <a:r>
              <a:rPr lang="ru-RU" u="sng" dirty="0" smtClean="0"/>
              <a:t>Что </a:t>
            </a:r>
            <a:r>
              <a:rPr lang="ru-RU" u="sng" dirty="0"/>
              <a:t>развивает </a:t>
            </a:r>
            <a:r>
              <a:rPr lang="ru-RU" dirty="0"/>
              <a:t>- освоение количественного счета, моторного образа цифр, пространственных отношений; - умение сравнивать, анализировать, синтезировать, проводить тактильный и оптический анализ цифр; - внимание, память; - координацию «глаз-рука»; - мелкую моторику рук. </a:t>
            </a:r>
            <a:endParaRPr lang="ru-RU" dirty="0" smtClean="0"/>
          </a:p>
          <a:p>
            <a:pPr>
              <a:defRPr/>
            </a:pPr>
            <a:r>
              <a:rPr lang="ru-RU" u="sng" dirty="0" smtClean="0"/>
              <a:t>Описание</a:t>
            </a:r>
            <a:r>
              <a:rPr lang="ru-RU" dirty="0" smtClean="0"/>
              <a:t> </a:t>
            </a:r>
            <a:r>
              <a:rPr lang="ru-RU" dirty="0"/>
              <a:t>Ребенок составляет цифры от 0 до 9, подкладывая части цифр (палочки) под круглую резинку. В старшем возрасте мысленно моделирует цифры при помощи слов считалки «</a:t>
            </a:r>
            <a:r>
              <a:rPr lang="ru-RU" dirty="0" err="1"/>
              <a:t>Кохле</a:t>
            </a:r>
            <a:r>
              <a:rPr lang="ru-RU" dirty="0"/>
              <a:t>-</a:t>
            </a:r>
            <a:r>
              <a:rPr lang="ru-RU" dirty="0" err="1"/>
              <a:t>Охле</a:t>
            </a:r>
            <a:r>
              <a:rPr lang="ru-RU" dirty="0"/>
              <a:t>-Желе-Зеле-Геле-Селе-Фи»</a:t>
            </a:r>
          </a:p>
        </p:txBody>
      </p:sp>
      <p:pic>
        <p:nvPicPr>
          <p:cNvPr id="27652" name="Picture 2" descr="http://xn----7sbblynji5axh4dve.xn--p1ai/files/catalog/2011/02/2914_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6600" y="1879600"/>
            <a:ext cx="2700338" cy="270192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4582" y="201192"/>
            <a:ext cx="1500198" cy="17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2060848"/>
            <a:ext cx="1285884" cy="18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7140" y="229193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14096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260648"/>
            <a:ext cx="1428760" cy="15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368" y="721282"/>
            <a:ext cx="1331760" cy="115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332656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32040" y="4077072"/>
            <a:ext cx="2285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 (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564904"/>
            <a:ext cx="2466975" cy="1857375"/>
          </a:xfrm>
          <a:prstGeom prst="rect">
            <a:avLst/>
          </a:prstGeom>
        </p:spPr>
      </p:pic>
      <p:pic>
        <p:nvPicPr>
          <p:cNvPr id="14" name="Рисунок 13" descr="images (9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293096"/>
            <a:ext cx="2339752" cy="1816596"/>
          </a:xfrm>
          <a:prstGeom prst="rect">
            <a:avLst/>
          </a:prstGeom>
        </p:spPr>
      </p:pic>
      <p:pic>
        <p:nvPicPr>
          <p:cNvPr id="15" name="Рисунок 14" descr="images (10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67744" y="4653136"/>
            <a:ext cx="237172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7993062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29699" name="Рисунок 5" descr="C:\Users\ACER\AppData\Local\Temp\Rar$DIa0.125\малыш Ге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141663"/>
            <a:ext cx="1393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05725" cy="1295400"/>
          </a:xfrm>
        </p:spPr>
        <p:txBody>
          <a:bodyPr/>
          <a:lstStyle/>
          <a:p>
            <a:pPr marL="762000" indent="-762000" eaLnBrk="1" hangingPunct="1"/>
            <a:r>
              <a:rPr lang="ru-RU" altLang="ru-RU" sz="3600" b="1" u="sng" smtClean="0">
                <a:solidFill>
                  <a:srgbClr val="E84F30"/>
                </a:solidFill>
              </a:rPr>
              <a:t>Характеристика развивающих игр Воскобовича:</a:t>
            </a:r>
            <a:endParaRPr lang="ru-RU" altLang="ru-RU" sz="3600" i="1" u="sng" smtClean="0">
              <a:solidFill>
                <a:srgbClr val="E84F30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135937" cy="4475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i="1" smtClean="0"/>
              <a:t>   </a:t>
            </a:r>
            <a:r>
              <a:rPr lang="ru-RU" altLang="ru-RU" sz="3600" b="1" i="1" smtClean="0"/>
              <a:t>1. Многофункциональность</a:t>
            </a:r>
            <a:br>
              <a:rPr lang="ru-RU" altLang="ru-RU" sz="3600" b="1" i="1" smtClean="0"/>
            </a:br>
            <a:r>
              <a:rPr lang="ru-RU" altLang="ru-RU" sz="3600" b="1" i="1" smtClean="0"/>
              <a:t>2. Широкий возрастной диапазон участников игр</a:t>
            </a:r>
            <a:r>
              <a:rPr lang="ru-RU" altLang="ru-RU" sz="3600" b="1" smtClean="0"/>
              <a:t> </a:t>
            </a:r>
            <a:br>
              <a:rPr lang="ru-RU" altLang="ru-RU" sz="3600" b="1" smtClean="0"/>
            </a:br>
            <a:r>
              <a:rPr lang="ru-RU" altLang="ru-RU" sz="3600" b="1" i="1" smtClean="0"/>
              <a:t>3. Сказочная «огранка»</a:t>
            </a:r>
            <a:r>
              <a:rPr lang="ru-RU" altLang="ru-RU" sz="3600" b="1" smtClean="0"/>
              <a:t> </a:t>
            </a:r>
            <a:br>
              <a:rPr lang="ru-RU" altLang="ru-RU" sz="3600" b="1" smtClean="0"/>
            </a:br>
            <a:r>
              <a:rPr lang="ru-RU" altLang="ru-RU" sz="3600" b="1" i="1" smtClean="0"/>
              <a:t>4. Творческий потенциал</a:t>
            </a:r>
            <a:br>
              <a:rPr lang="ru-RU" altLang="ru-RU" sz="3600" b="1" i="1" smtClean="0"/>
            </a:br>
            <a:r>
              <a:rPr lang="ru-RU" altLang="ru-RU" sz="3600" b="1" i="1" smtClean="0"/>
              <a:t>5. Конструктивные элементы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561263" cy="1439863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4000" b="1" i="1" smtClean="0">
                <a:solidFill>
                  <a:schemeClr val="hlink"/>
                </a:solidFill>
              </a:rPr>
              <a:t/>
            </a:r>
            <a:br>
              <a:rPr lang="ru-RU" altLang="ru-RU" sz="4000" b="1" i="1" smtClean="0">
                <a:solidFill>
                  <a:schemeClr val="hlink"/>
                </a:solidFill>
              </a:rPr>
            </a:br>
            <a:r>
              <a:rPr lang="ru-RU" altLang="ru-RU" sz="3600" b="1" i="1" smtClean="0">
                <a:solidFill>
                  <a:schemeClr val="hlink"/>
                </a:solidFill>
              </a:rPr>
              <a:t>Основные принципы технологии</a:t>
            </a:r>
            <a:r>
              <a:rPr lang="ru-RU" altLang="ru-RU" sz="3600" i="1" smtClean="0">
                <a:solidFill>
                  <a:schemeClr val="hlink"/>
                </a:solidFill>
              </a:rPr>
              <a:t/>
            </a:r>
            <a:br>
              <a:rPr lang="ru-RU" altLang="ru-RU" sz="3600" i="1" smtClean="0">
                <a:solidFill>
                  <a:schemeClr val="hlink"/>
                </a:solidFill>
              </a:rPr>
            </a:br>
            <a:endParaRPr lang="ru-RU" altLang="ru-RU" sz="3600" i="1" smtClean="0">
              <a:solidFill>
                <a:schemeClr val="hlink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3600" b="1" i="1" dirty="0" smtClean="0"/>
              <a:t>Игра плюс сказка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3600" b="1" i="1" dirty="0" err="1" smtClean="0"/>
              <a:t>Инт</a:t>
            </a:r>
            <a:r>
              <a:rPr lang="ru-RU" altLang="ru-RU" sz="3600" b="1" i="1" dirty="0" smtClean="0"/>
              <a:t> </a:t>
            </a:r>
            <a:r>
              <a:rPr lang="ru-RU" altLang="ru-RU" sz="3600" b="1" i="1" dirty="0" err="1" smtClean="0"/>
              <a:t>еллект</a:t>
            </a:r>
            <a:endParaRPr lang="ru-RU" altLang="ru-RU" sz="3600" b="1" i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3600" b="1" i="1" dirty="0" err="1" smtClean="0"/>
              <a:t>Творчест</a:t>
            </a:r>
            <a:r>
              <a:rPr lang="ru-RU" altLang="ru-RU" sz="3600" b="1" i="1" dirty="0" smtClean="0"/>
              <a:t> во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3600" b="1" i="1" dirty="0" smtClean="0"/>
              <a:t>Развивающая среда – </a:t>
            </a:r>
            <a:r>
              <a:rPr lang="ru-RU" altLang="ru-RU" sz="3600" b="1" i="1" dirty="0" smtClean="0"/>
              <a:t>«</a:t>
            </a:r>
            <a:r>
              <a:rPr lang="ru-RU" altLang="ru-RU" sz="3600" b="1" i="1" dirty="0" err="1" smtClean="0"/>
              <a:t>Коврограф</a:t>
            </a:r>
            <a:r>
              <a:rPr lang="ru-RU" altLang="ru-RU" sz="3600" b="1" i="1" dirty="0" smtClean="0"/>
              <a:t> ларчик»</a:t>
            </a:r>
            <a:endParaRPr lang="ru-RU" altLang="ru-RU" sz="3600" b="1" i="1" dirty="0" smtClean="0"/>
          </a:p>
          <a:p>
            <a:pPr marL="609600" indent="-609600" eaLnBrk="1" hangingPunct="1">
              <a:buFontTx/>
              <a:buNone/>
            </a:pPr>
            <a:endParaRPr lang="ru-RU" altLang="ru-RU" i="1" dirty="0" smtClean="0"/>
          </a:p>
        </p:txBody>
      </p:sp>
      <p:pic>
        <p:nvPicPr>
          <p:cNvPr id="9220" name="Рисунок 1" descr="C:\Users\ACER\AppData\Local\Temp\Rar$DIa0.448\всю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175" y="4508500"/>
            <a:ext cx="12604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C:\Users\ACER\AppData\Local\Temp\Rar$DIa0.899\ворон ме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492375"/>
            <a:ext cx="13668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52400"/>
            <a:ext cx="6697662" cy="16002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Каждая игра занимает определенную область </a:t>
            </a:r>
            <a:r>
              <a:rPr lang="ru-RU" altLang="ru-RU" sz="2400" b="1" dirty="0" smtClean="0"/>
              <a:t>и </a:t>
            </a:r>
            <a:r>
              <a:rPr lang="ru-RU" altLang="ru-RU" sz="2400" b="1" dirty="0" smtClean="0"/>
              <a:t>имеет своего персонажа:</a:t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</a:rPr>
              <a:t>Игра «</a:t>
            </a:r>
            <a:r>
              <a:rPr lang="ru-RU" altLang="ru-RU" sz="1800" b="1" dirty="0" err="1" smtClean="0">
                <a:latin typeface="Times New Roman" pitchFamily="18" charset="0"/>
              </a:rPr>
              <a:t>Геоконт</a:t>
            </a:r>
            <a:r>
              <a:rPr lang="ru-RU" altLang="ru-RU" sz="1800" b="1" dirty="0" smtClean="0">
                <a:latin typeface="Times New Roman" pitchFamily="18" charset="0"/>
              </a:rPr>
              <a:t>» - Чудесная Поляна Золотых Плодов, персонажи – Малыш </a:t>
            </a:r>
            <a:r>
              <a:rPr lang="ru-RU" altLang="ru-RU" sz="1800" b="1" dirty="0" err="1" smtClean="0">
                <a:latin typeface="Times New Roman" pitchFamily="18" charset="0"/>
              </a:rPr>
              <a:t>Гео</a:t>
            </a:r>
            <a:r>
              <a:rPr lang="ru-RU" altLang="ru-RU" sz="1800" b="1" dirty="0" smtClean="0">
                <a:latin typeface="Times New Roman" pitchFamily="18" charset="0"/>
              </a:rPr>
              <a:t>, </a:t>
            </a:r>
            <a:r>
              <a:rPr lang="ru-RU" altLang="ru-RU" sz="1800" b="1" dirty="0" err="1" smtClean="0">
                <a:latin typeface="Times New Roman" pitchFamily="18" charset="0"/>
              </a:rPr>
              <a:t>Незримка</a:t>
            </a:r>
            <a:r>
              <a:rPr lang="ru-RU" altLang="ru-RU" sz="1800" b="1" dirty="0" smtClean="0">
                <a:latin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</a:rPr>
              <a:t>Всюсь</a:t>
            </a:r>
            <a:r>
              <a:rPr lang="ru-RU" altLang="ru-RU" sz="1800" b="1" dirty="0" smtClean="0">
                <a:latin typeface="Times New Roman" pitchFamily="18" charset="0"/>
              </a:rPr>
              <a:t>, Ворон Метр, Паук </a:t>
            </a:r>
            <a:r>
              <a:rPr lang="ru-RU" altLang="ru-RU" sz="1800" b="1" dirty="0" err="1" smtClean="0">
                <a:latin typeface="Times New Roman" pitchFamily="18" charset="0"/>
              </a:rPr>
              <a:t>Юк</a:t>
            </a:r>
            <a:r>
              <a:rPr lang="ru-RU" altLang="ru-RU" sz="1800" b="1" dirty="0" smtClean="0">
                <a:latin typeface="Times New Roman" pitchFamily="18" charset="0"/>
              </a:rPr>
              <a:t>, </a:t>
            </a:r>
            <a:r>
              <a:rPr lang="ru-RU" altLang="ru-RU" sz="1800" b="1" dirty="0" err="1" smtClean="0">
                <a:latin typeface="Times New Roman" pitchFamily="18" charset="0"/>
              </a:rPr>
              <a:t>паучата</a:t>
            </a:r>
            <a:r>
              <a:rPr lang="ru-RU" altLang="ru-RU" sz="1800" b="1" dirty="0" smtClean="0">
                <a:latin typeface="Times New Roman" pitchFamily="18" charset="0"/>
              </a:rPr>
              <a:t> Ромбик, Плюсик, Вопросик, Фантик, Лучик,  Кот </a:t>
            </a:r>
            <a:r>
              <a:rPr lang="ru-RU" altLang="ru-RU" sz="1800" b="1" dirty="0" err="1" smtClean="0">
                <a:latin typeface="Times New Roman" pitchFamily="18" charset="0"/>
              </a:rPr>
              <a:t>Филлимон</a:t>
            </a:r>
            <a:r>
              <a:rPr lang="ru-RU" altLang="ru-RU" sz="1800" b="1" dirty="0" smtClean="0">
                <a:latin typeface="Times New Roman" pitchFamily="18" charset="0"/>
              </a:rPr>
              <a:t> </a:t>
            </a:r>
            <a:r>
              <a:rPr lang="ru-RU" altLang="ru-RU" sz="1800" b="1" dirty="0" err="1" smtClean="0">
                <a:latin typeface="Times New Roman" pitchFamily="18" charset="0"/>
              </a:rPr>
              <a:t>Коттерфильд</a:t>
            </a:r>
            <a:endParaRPr lang="ru-RU" altLang="ru-RU" sz="1800" b="1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800" b="1" dirty="0" smtClean="0">
                <a:latin typeface="Times New Roman" pitchFamily="18" charset="0"/>
              </a:rPr>
              <a:t>Игра «Квадрат </a:t>
            </a:r>
            <a:r>
              <a:rPr lang="ru-RU" altLang="ru-RU" sz="1800" b="1" dirty="0" err="1" smtClean="0">
                <a:latin typeface="Times New Roman" pitchFamily="18" charset="0"/>
              </a:rPr>
              <a:t>Воскобовича</a:t>
            </a:r>
            <a:r>
              <a:rPr lang="ru-RU" altLang="ru-RU" sz="1800" b="1" dirty="0" smtClean="0">
                <a:latin typeface="Times New Roman" pitchFamily="18" charset="0"/>
              </a:rPr>
              <a:t>» (двухцветный) – Чудесная Поляна Золотых Плодов, персонажи - Ворон Метр.</a:t>
            </a:r>
          </a:p>
        </p:txBody>
      </p:sp>
      <p:pic>
        <p:nvPicPr>
          <p:cNvPr id="11269" name="Рисунок 3" descr="C:\Users\ACER\AppData\Local\Temp\Rar$DIa0.125\малыш Ге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73463"/>
            <a:ext cx="936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" descr="C:\Users\ACER\AppData\Local\Temp\Rar$DIa0.448\всю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1260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&amp;Scy;&amp;kcy;&amp;acy;&amp;zcy;&amp;ocy;&amp;chcy;&amp;ncy;&amp;ycy;&amp;jcy; &amp;ocy;&amp;bcy;&amp;rcy;&amp;acy;&amp;z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Персонаж &quot;Паучок&quot; (средний размер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625" y="1376363"/>
            <a:ext cx="1531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6982544" cy="2088232"/>
          </a:xfrm>
        </p:spPr>
        <p:txBody>
          <a:bodyPr/>
          <a:lstStyle/>
          <a:p>
            <a:pPr eaLnBrk="1" hangingPunct="1"/>
            <a:r>
              <a:rPr lang="ru-RU" sz="4800" dirty="0" err="1" smtClean="0">
                <a:latin typeface="Comic Sans MS" pitchFamily="66" charset="0"/>
                <a:ea typeface="NSimSun" pitchFamily="49" charset="-122"/>
              </a:rPr>
              <a:t>Игровизор</a:t>
            </a:r>
            <a:r>
              <a:rPr lang="ru-RU" sz="4800" dirty="0" smtClean="0">
                <a:latin typeface="Comic Sans MS" pitchFamily="66" charset="0"/>
                <a:ea typeface="NSimSun" pitchFamily="49" charset="-122"/>
              </a:rPr>
              <a:t> </a:t>
            </a:r>
            <a:br>
              <a:rPr lang="ru-RU" sz="4800" dirty="0" smtClean="0">
                <a:latin typeface="Comic Sans MS" pitchFamily="66" charset="0"/>
                <a:ea typeface="NSimSun" pitchFamily="49" charset="-122"/>
              </a:rPr>
            </a:br>
            <a:r>
              <a:rPr lang="ru-RU" sz="3200" dirty="0" smtClean="0">
                <a:latin typeface="Comic Sans MS" pitchFamily="66" charset="0"/>
                <a:ea typeface="NSimSun" pitchFamily="49" charset="-122"/>
              </a:rPr>
              <a:t>графический (интеллектуальный) тренажер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alt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696200" cy="1944216"/>
          </a:xfrm>
        </p:spPr>
        <p:txBody>
          <a:bodyPr/>
          <a:lstStyle/>
          <a:p>
            <a:pPr algn="just">
              <a:buNone/>
            </a:pPr>
            <a:r>
              <a:rPr lang="ru-RU" sz="1200" dirty="0" smtClean="0">
                <a:latin typeface="Comic Sans MS" pitchFamily="66" charset="0"/>
                <a:cs typeface="Times New Roman" pitchFamily="18" charset="0"/>
              </a:rPr>
              <a:t>Представляет собой </a:t>
            </a:r>
            <a:r>
              <a:rPr lang="ru-RU" sz="1200" dirty="0" err="1" smtClean="0">
                <a:latin typeface="Comic Sans MS" pitchFamily="66" charset="0"/>
                <a:cs typeface="Times New Roman" pitchFamily="18" charset="0"/>
              </a:rPr>
              <a:t>заламинированное</a:t>
            </a:r>
            <a:r>
              <a:rPr lang="ru-RU" sz="1200" dirty="0" smtClean="0">
                <a:latin typeface="Comic Sans MS" pitchFamily="66" charset="0"/>
                <a:cs typeface="Times New Roman" pitchFamily="18" charset="0"/>
              </a:rPr>
              <a:t> игровое поле формата А-4 в виде расчерченных на всей плоскости листа клеточек.</a:t>
            </a:r>
          </a:p>
          <a:p>
            <a:pPr algn="just">
              <a:buNone/>
            </a:pPr>
            <a:r>
              <a:rPr lang="ru-RU" sz="1200" dirty="0" smtClean="0">
                <a:latin typeface="Comic Sans MS" pitchFamily="66" charset="0"/>
                <a:cs typeface="Times New Roman" pitchFamily="18" charset="0"/>
              </a:rPr>
              <a:t>       По центру поля проведено две оси (вертикальная и горизонтальная). Для лучшего ориентирования на плоскости листа на его верхних и нижних углах  расположены животные: левый верхний угол - лев, левый нижний угол - лань, правый верхний угол - павлин, правый нижний угол – пони. Помимо игрового поля, в состав тренажера входит маркер на водной основе. Таким маркером можно писать на пленке, а затем стирать написанное тряпкой или салфеткой и вновь рисовать.</a:t>
            </a:r>
            <a:endParaRPr lang="ru-RU" altLang="ru-RU" sz="12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46" name="Picture 6" descr="https://cdn2.static1-sima-land.com/items/3884272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xn--80aanugxqi.xn--p1ai/dir_images/catalog_file_925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48" y="620688"/>
            <a:ext cx="595370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0"/>
            <a:ext cx="21574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038725" cy="1600200"/>
          </a:xfrm>
        </p:spPr>
        <p:txBody>
          <a:bodyPr/>
          <a:lstStyle/>
          <a:p>
            <a:pPr eaLnBrk="1" hangingPunct="1"/>
            <a:r>
              <a:rPr lang="ru-RU" altLang="ru-RU" sz="4800" b="1" i="1" dirty="0" smtClean="0"/>
              <a:t>ГЕОКОНТ</a:t>
            </a:r>
            <a:r>
              <a:rPr lang="ru-RU" altLang="ru-RU" sz="4800" b="1" dirty="0" smtClean="0"/>
              <a:t> </a:t>
            </a:r>
            <a:br>
              <a:rPr lang="ru-RU" altLang="ru-RU" sz="4800" b="1" dirty="0" smtClean="0"/>
            </a:br>
            <a:endParaRPr lang="ru-RU" altLang="ru-RU" sz="4800" b="1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349500"/>
            <a:ext cx="7848600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900" smtClean="0">
                <a:latin typeface="Times New Roman" pitchFamily="18" charset="0"/>
              </a:rPr>
              <a:t>     </a:t>
            </a:r>
          </a:p>
        </p:txBody>
      </p:sp>
      <p:pic>
        <p:nvPicPr>
          <p:cNvPr id="12293" name="Рисунок 2" descr="C:\Users\ACER\AppData\Local\Temp\Rar$DIa0.899\ворон ме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1287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250825" y="-5192713"/>
            <a:ext cx="7921625" cy="1071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"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Геоконт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" открывает ребенку мир геометрических и образных превращений, разноцветных приключений. Дети складывают фигуры на </a:t>
            </a:r>
            <a:r>
              <a:rPr lang="ru-RU" altLang="ru-RU" sz="1200" dirty="0">
                <a:solidFill>
                  <a:srgbClr val="000000"/>
                </a:solidFill>
              </a:rPr>
              <a:t>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Геоконте</a:t>
            </a:r>
            <a:r>
              <a:rPr lang="ru-RU" altLang="ru-RU" sz="1200" dirty="0">
                <a:solidFill>
                  <a:srgbClr val="000000"/>
                </a:solidFill>
              </a:rPr>
              <a:t>»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отвечают на вопросы.</a:t>
            </a:r>
            <a:endParaRPr lang="ru-RU" altLang="ru-RU" sz="1200" dirty="0"/>
          </a:p>
          <a:p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Состав</a:t>
            </a:r>
            <a:endParaRPr lang="ru-RU" altLang="ru-RU" sz="1200" dirty="0"/>
          </a:p>
          <a:p>
            <a:r>
              <a:rPr lang="ru-RU" altLang="ru-RU" sz="1200" dirty="0"/>
              <a:t>Поле (245х250 мм, фанера, цветная пленка) с нанесенной координатной сеткой. В тридцати трех точках координатной сетки установлены разноцветные пластмассовые гвоздики (цвета радуги, черный и белый).Резинка трех цветов.</a:t>
            </a:r>
            <a:br>
              <a:rPr lang="ru-RU" altLang="ru-RU" sz="1200" dirty="0"/>
            </a:br>
            <a:r>
              <a:rPr lang="ru-RU" altLang="ru-RU" sz="1200" dirty="0"/>
              <a:t>Альбом схем.</a:t>
            </a:r>
            <a:r>
              <a:rPr lang="ru-RU" altLang="ru-RU" sz="1200" b="1" dirty="0"/>
              <a:t/>
            </a:r>
            <a:br>
              <a:rPr lang="ru-RU" altLang="ru-RU" sz="1200" b="1" dirty="0"/>
            </a:b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Что развивает</a:t>
            </a:r>
            <a:r>
              <a:rPr lang="ru-RU" altLang="ru-RU" sz="1200" dirty="0"/>
              <a:t>- различение цветов радуги;- освоение названий и структуры геометрических фигур, их размера; </a:t>
            </a:r>
            <a:br>
              <a:rPr lang="ru-RU" altLang="ru-RU" sz="1200" dirty="0"/>
            </a:br>
            <a:r>
              <a:rPr lang="ru-RU" altLang="ru-RU" sz="1200" dirty="0"/>
              <a:t>- умение строить симметричные, несимметричные фигуры, узоры ориентироваться в пространстве; </a:t>
            </a:r>
            <a:br>
              <a:rPr lang="ru-RU" altLang="ru-RU" sz="1200" dirty="0"/>
            </a:br>
            <a:r>
              <a:rPr lang="ru-RU" altLang="ru-RU" sz="1200" dirty="0"/>
              <a:t>- умение конструировать фигуры по схеме, картинке, словесному алгоритму и собственному замыслу;</a:t>
            </a:r>
            <a:br>
              <a:rPr lang="ru-RU" altLang="ru-RU" sz="1200" dirty="0"/>
            </a:br>
            <a:r>
              <a:rPr lang="ru-RU" altLang="ru-RU" sz="1200" dirty="0"/>
              <a:t>- внимание, память, элементы логического мышления; </a:t>
            </a:r>
            <a:br>
              <a:rPr lang="ru-RU" altLang="ru-RU" sz="1200" dirty="0"/>
            </a:br>
            <a:r>
              <a:rPr lang="ru-RU" altLang="ru-RU" sz="1200" dirty="0"/>
              <a:t>- воображение, творческие способности; </a:t>
            </a:r>
            <a:br>
              <a:rPr lang="ru-RU" altLang="ru-RU" sz="1200" dirty="0"/>
            </a:br>
            <a:r>
              <a:rPr lang="ru-RU" altLang="ru-RU" sz="1200" dirty="0"/>
              <a:t>- пальцевую и кистевую моторику рук.</a:t>
            </a:r>
            <a:r>
              <a:rPr lang="ru-RU" altLang="ru-RU" sz="1200" b="1" dirty="0"/>
              <a:t/>
            </a:r>
            <a:br>
              <a:rPr lang="ru-RU" altLang="ru-RU" sz="1200" b="1" dirty="0"/>
            </a:b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Как играть</a:t>
            </a:r>
            <a:b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200" dirty="0"/>
              <a:t>Игра размещается на столе. Ребенок натягивает резинки на гвоздики и создает предметные силуэты, геометрические фигуры, узоры, цифры, буквы по образцу, словесному алгоритму и собственному замыслу.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grushka-spb.ru/wa-data/public/shop/products/88/82/108288/images/50513/50513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49275"/>
            <a:ext cx="6121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астель">
  <a:themeElements>
    <a:clrScheme name="1_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530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Arial Rounded MT Bold</vt:lpstr>
      <vt:lpstr>Пастель</vt:lpstr>
      <vt:lpstr>1_Пастель</vt:lpstr>
      <vt:lpstr>  «Развивающие игры Воскобовича»</vt:lpstr>
      <vt:lpstr>Слайд 2</vt:lpstr>
      <vt:lpstr>Характеристика развивающих игр Воскобовича:</vt:lpstr>
      <vt:lpstr>        Основные принципы технологии </vt:lpstr>
      <vt:lpstr>Каждая игра занимает определенную область и имеет своего персонажа: </vt:lpstr>
      <vt:lpstr>Игровизор  графический (интеллектуальный) тренажер </vt:lpstr>
      <vt:lpstr>Слайд 7</vt:lpstr>
      <vt:lpstr>ГЕОКОНТ  </vt:lpstr>
      <vt:lpstr>Слайд 9</vt:lpstr>
      <vt:lpstr>  Квадрат Воскобовича</vt:lpstr>
      <vt:lpstr>Слайд 11</vt:lpstr>
      <vt:lpstr>"Прозрачная цифра" </vt:lpstr>
      <vt:lpstr>Слайд 13</vt:lpstr>
      <vt:lpstr>Прозрачный квадрат Воскобовича</vt:lpstr>
      <vt:lpstr>Слайд 15</vt:lpstr>
      <vt:lpstr>Слайд 16</vt:lpstr>
      <vt:lpstr>"Счетовозик" </vt:lpstr>
      <vt:lpstr>"Чудо-цветик" </vt:lpstr>
      <vt:lpstr>«Кораблик «Брызг-Брызг»</vt:lpstr>
      <vt:lpstr> Волшебная восьмерка</vt:lpstr>
      <vt:lpstr>Слайд 21</vt:lpstr>
      <vt:lpstr>СПАСИБО ЗА ВНИМАНИЕ!!!</vt:lpstr>
    </vt:vector>
  </TitlesOfParts>
  <Company>MAL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«Развивающие игры Воскобовича»</dc:title>
  <dc:creator>admin</dc:creator>
  <cp:lastModifiedBy>Windows User</cp:lastModifiedBy>
  <cp:revision>19</cp:revision>
  <cp:lastPrinted>2015-11-24T20:32:20Z</cp:lastPrinted>
  <dcterms:created xsi:type="dcterms:W3CDTF">2013-11-18T19:39:50Z</dcterms:created>
  <dcterms:modified xsi:type="dcterms:W3CDTF">2020-11-29T07:12:15Z</dcterms:modified>
</cp:coreProperties>
</file>